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5"/>
  </p:notesMasterIdLst>
  <p:sldIdLst>
    <p:sldId id="256" r:id="rId4"/>
    <p:sldId id="312" r:id="rId5"/>
    <p:sldId id="323" r:id="rId6"/>
    <p:sldId id="313" r:id="rId7"/>
    <p:sldId id="315" r:id="rId8"/>
    <p:sldId id="322" r:id="rId9"/>
    <p:sldId id="316" r:id="rId10"/>
    <p:sldId id="317" r:id="rId11"/>
    <p:sldId id="318" r:id="rId12"/>
    <p:sldId id="319" r:id="rId13"/>
    <p:sldId id="320" r:id="rId14"/>
    <p:sldId id="321" r:id="rId15"/>
    <p:sldId id="327" r:id="rId16"/>
    <p:sldId id="328" r:id="rId17"/>
    <p:sldId id="329" r:id="rId18"/>
    <p:sldId id="324" r:id="rId19"/>
    <p:sldId id="314" r:id="rId20"/>
    <p:sldId id="326" r:id="rId21"/>
    <p:sldId id="285" r:id="rId22"/>
    <p:sldId id="325" r:id="rId23"/>
    <p:sldId id="277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37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53D021-BE06-4C4C-8BC5-EEFC29017B34}" type="datetimeFigureOut">
              <a:rPr lang="en-US"/>
              <a:pPr>
                <a:defRPr/>
              </a:pPr>
              <a:t>12/14/2009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202825-EB44-4844-AFF8-2D343A226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02825-EB44-4844-AFF8-2D343A226C2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 dirty="0" smtClean="0"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 smtClean="0"/>
            </a:lvl1pPr>
          </a:lstStyle>
          <a:p>
            <a:pPr>
              <a:defRPr/>
            </a:pPr>
            <a:fld id="{6405D8FB-E481-4D8E-B500-353984827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0DADD-2B6A-41BC-BA0A-687C7EDA8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53ABD-A573-4D41-8E45-3979AB4D9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 dirty="0" smtClean="0"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D1D675F0-5783-4F42-91B9-62238C43E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85EF0-FAA5-4AF1-AED2-BC724751B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B455-636E-41CB-9E88-417C7AA2E2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1245-FBBB-4378-BF28-AA391851E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7962-53F7-4FDE-8079-D5BD44C28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EE4F-BC73-4981-8E0E-3A92D9AA4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4581-B43A-4B53-AAA9-112992045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2B00B-9734-4A89-A239-F7A80C80C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18BB0-0589-47DE-A29C-CD629F0F4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D125-CAC3-4004-958A-2528A6B85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FC895-6DA4-4351-B59D-51ACB11BA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608D-879C-4D14-AE45-4D00A6E227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05400"/>
            <a:ext cx="7772400" cy="914400"/>
          </a:xfrm>
        </p:spPr>
        <p:txBody>
          <a:bodyPr/>
          <a:lstStyle>
            <a:lvl1pPr algn="ctr">
              <a:defRPr sz="40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019800"/>
            <a:ext cx="8763000" cy="609600"/>
          </a:xfrm>
        </p:spPr>
        <p:txBody>
          <a:bodyPr/>
          <a:lstStyle>
            <a:lvl1pPr marL="0" indent="0" algn="ctr">
              <a:buFontTx/>
              <a:buNone/>
              <a:defRPr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47800" y="1066800"/>
            <a:ext cx="7620000" cy="5257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685088" cy="563562"/>
          </a:xfrm>
        </p:spPr>
        <p:txBody>
          <a:bodyPr/>
          <a:lstStyle>
            <a:lvl1pPr algn="ctr">
              <a:defRPr sz="36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467600" cy="4953000"/>
          </a:xfrm>
          <a:solidFill>
            <a:srgbClr val="FFFFFF"/>
          </a:solidFill>
        </p:spPr>
        <p:txBody>
          <a:bodyPr/>
          <a:lstStyle>
            <a:lvl1pPr marL="411480" indent="-365760">
              <a:buClr>
                <a:srgbClr val="3F1AA6"/>
              </a:buClr>
              <a:buSzPct val="80000"/>
              <a:buFont typeface="Wingdings" pitchFamily="2" charset="2"/>
              <a:buChar char="v"/>
              <a:defRPr sz="240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  <a:cs typeface="Microsoft Sans Serif" pitchFamily="34" charset="0"/>
              </a:defRPr>
            </a:lvl1pPr>
            <a:lvl2pPr>
              <a:buClr>
                <a:srgbClr val="3F1AA6"/>
              </a:buClr>
              <a:buSzPct val="100000"/>
              <a:defRPr sz="220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</a:defRPr>
            </a:lvl2pPr>
            <a:lvl3pPr>
              <a:buClr>
                <a:srgbClr val="3F1AA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</a:defRPr>
            </a:lvl3pPr>
            <a:lvl4pPr>
              <a:buClr>
                <a:srgbClr val="3F1AA6"/>
              </a:buClr>
              <a:defRPr sz="1800">
                <a:latin typeface="Trebuchet MS" pitchFamily="34" charset="0"/>
              </a:defRPr>
            </a:lvl4pPr>
            <a:lvl5pPr>
              <a:buClr>
                <a:srgbClr val="3F1AA6"/>
              </a:buClr>
              <a:buSzPct val="100000"/>
              <a:defRPr sz="170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52600" y="6461125"/>
            <a:ext cx="6781800" cy="32067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System Generation for TAM Product Lines, </a:t>
            </a:r>
            <a:r>
              <a:rPr lang="en-US" dirty="0"/>
              <a:t>presented by Jenya Levin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4572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8477F-E8E4-4D75-AB71-7F7996CB9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5707A-6819-4B16-9528-B3F55C486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600200"/>
            <a:ext cx="3749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5425" y="1600200"/>
            <a:ext cx="37512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3DD6F-37B0-4303-840F-3CADDCC41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B8F42-27D0-4654-9050-2C4BAF0B2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044E-2E64-4C14-83D4-445A75190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5C3B0-0BCE-44E2-A282-AA7A9DC037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664BF-597C-47DB-9B3D-5A6922407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7137-4462-45D2-AE1D-09328F4D8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399D6-B3E2-4723-AFF7-B974DE165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CAD4-A443-44EC-B3FC-748B6AE6D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274638"/>
            <a:ext cx="191293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274638"/>
            <a:ext cx="5588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4CBA-EFD1-4668-B89E-BF45B2292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9B863-2D37-46CB-BFC8-D1BE29C91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D600-D377-40FF-A584-1FEDDFE0AA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1D0EE-31F1-4367-AC47-EF76E3DF0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7E37-C236-4D1E-9003-E68EDF384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DD42-62AC-4FA9-9BB8-B1CDC6F01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9A46B-695B-4FC0-BB21-5C0E709A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 sz="14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E2777A-6FC6-4787-B59D-A85C9FE97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 sz="14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2757056-E87E-4E20-9B64-920ADB534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74638"/>
            <a:ext cx="7653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600200"/>
            <a:ext cx="7653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Recommender System for Organic Food Delivery Service by Jenya Levin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0DDAEF-6160-41E5-8EB9-9A95C3E24B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.uottawa.ca/~tcl/gradtheses/jlevi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cruise.site.uottawa.ca/umpleonline/vml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lok.mcgraphix.com/" TargetMode="External"/><Relationship Id="rId7" Type="http://schemas.openxmlformats.org/officeDocument/2006/relationships/hyperlink" Target="http://www.arabesque-gifts.co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timetrex.com/" TargetMode="External"/><Relationship Id="rId5" Type="http://schemas.openxmlformats.org/officeDocument/2006/relationships/hyperlink" Target="http://www.anuko.com/content/time_tracker/" TargetMode="External"/><Relationship Id="rId4" Type="http://schemas.openxmlformats.org/officeDocument/2006/relationships/hyperlink" Target="http://www.lixar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5029200"/>
            <a:ext cx="7772400" cy="914400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n-US" sz="2200" b="1" dirty="0" smtClean="0"/>
              <a:t>System Generation for </a:t>
            </a:r>
            <a:br>
              <a:rPr lang="en-US" sz="2200" b="1" dirty="0" smtClean="0"/>
            </a:br>
            <a:r>
              <a:rPr lang="en-US" sz="2200" b="1" dirty="0" smtClean="0"/>
              <a:t>Time and Activity Management Product Lines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15900" lvl="1" indent="0" algn="ctr">
              <a:lnSpc>
                <a:spcPct val="95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b="1" dirty="0" smtClean="0">
                <a:latin typeface="Trebuchet MS" pitchFamily="34" charset="0"/>
                <a:ea typeface="NimbusRomNo9L-Regu"/>
                <a:cs typeface="NimbusRomNo9L-Regu"/>
              </a:rPr>
              <a:t>presented by Jenya Levin</a:t>
            </a:r>
          </a:p>
          <a:p>
            <a:pPr marL="215900" lvl="1" indent="0" algn="ctr">
              <a:lnSpc>
                <a:spcPct val="95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400" dirty="0" smtClean="0">
                <a:latin typeface="Trebuchet MS" pitchFamily="34" charset="0"/>
                <a:ea typeface="NimbusRomNo9L-Regu"/>
                <a:cs typeface="NimbusRomNo9L-Regu"/>
              </a:rPr>
              <a:t>Ottawa-Carleton Institute for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– VML4Umple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90800" y="1143000"/>
            <a:ext cx="5867400" cy="4876800"/>
          </a:xfrm>
        </p:spPr>
        <p:txBody>
          <a:bodyPr/>
          <a:lstStyle/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Concern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CTimeEntry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{  </a:t>
            </a:r>
            <a:r>
              <a:rPr lang="en-US" sz="11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time entry can have a rejection comment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1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VariationPoint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VPTimeEntryRejectedComment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Kind: </a:t>
            </a:r>
            <a:r>
              <a:rPr lang="en-US" sz="11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Optional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	    class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TimeEntry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String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rejectedComment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	    }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	}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1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either duration or both start and end time are required 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1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VariationPoint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VPEntryDuration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	    Kind: </a:t>
            </a:r>
            <a:r>
              <a:rPr lang="en-US" sz="11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Alternative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	    </a:t>
            </a: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Variant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VDuration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class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TimeEntry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     Double duration;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	  }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	    }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	    </a:t>
            </a: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Variant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VStartEndTime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	  class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TimeEntry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	       Time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startTime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	       Time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endTime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}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	    }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	}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– </a:t>
            </a:r>
            <a:r>
              <a:rPr lang="en-CA" dirty="0" err="1" smtClean="0"/>
              <a:t>Klok</a:t>
            </a:r>
            <a:r>
              <a:rPr lang="en-CA" dirty="0" smtClean="0"/>
              <a:t> – Invocation file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3200" y="990600"/>
            <a:ext cx="5867400" cy="5334000"/>
          </a:xfrm>
        </p:spPr>
        <p:txBody>
          <a:bodyPr/>
          <a:lstStyle/>
          <a:p>
            <a:pPr>
              <a:buNone/>
            </a:pPr>
            <a:r>
              <a:rPr lang="en-US" sz="11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Invocation of a system similar to </a:t>
            </a:r>
            <a:r>
              <a:rPr lang="en-US" sz="11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Klok</a:t>
            </a:r>
            <a:endParaRPr lang="en-US" sz="1100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// Time Entry</a:t>
            </a:r>
          </a:p>
          <a:p>
            <a:pPr>
              <a:buNone/>
            </a:pPr>
            <a:r>
              <a:rPr lang="en-US" sz="11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log time start and end times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invoke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CTimeEntry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VPEntryDuration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VStartEndTime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// Project</a:t>
            </a:r>
          </a:p>
          <a:p>
            <a:pPr>
              <a:buNone/>
            </a:pPr>
            <a:r>
              <a:rPr lang="en-US" sz="11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enter time against projects (client-related work items)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invoke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CTimeEntryAgainstProject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VPEntryAgainstProject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VProject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store optional comments for time entries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invoke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CTimeEntryAgainstProject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VPTimeEntryComment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allow projects to have parent projects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invoke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CTimeEntryAgainstProject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VPProjectParent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store project time estimates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invoke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CTimeEntryAgainstProject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VPProjectEstimate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allow archiving projects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invoke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CTimeEntryAgainstProject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VPProjectArchive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associate projects with clients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invoke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CTimeEntryAgainstProject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VPClient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store client email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invoke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CTimeEntryAgainstProject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VPClientEmail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store client phone number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invoke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CTimeEntryAgainstProject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VPClientPhoneNumber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858000" y="1371600"/>
            <a:ext cx="11430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429501" y="1866899"/>
            <a:ext cx="1219199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80239" y="1066800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/>
              <a:t>alternative variation points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3886200"/>
            <a:ext cx="9108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/>
              <a:t>optional </a:t>
            </a:r>
            <a:br>
              <a:rPr lang="en-CA" sz="1400" i="1" dirty="0" smtClean="0"/>
            </a:br>
            <a:r>
              <a:rPr lang="en-CA" sz="1400" i="1" dirty="0" smtClean="0"/>
              <a:t>variation </a:t>
            </a:r>
          </a:p>
          <a:p>
            <a:r>
              <a:rPr lang="en-CA" sz="1400" i="1" dirty="0" smtClean="0"/>
              <a:t>points</a:t>
            </a:r>
            <a:endParaRPr lang="en-US" sz="1400" i="1" dirty="0"/>
          </a:p>
        </p:txBody>
      </p:sp>
      <p:sp>
        <p:nvSpPr>
          <p:cNvPr id="15" name="Right Brace 14"/>
          <p:cNvSpPr/>
          <p:nvPr/>
        </p:nvSpPr>
        <p:spPr>
          <a:xfrm>
            <a:off x="7467600" y="2895600"/>
            <a:ext cx="304800" cy="27432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– </a:t>
            </a:r>
            <a:r>
              <a:rPr lang="en-CA" dirty="0" err="1" smtClean="0"/>
              <a:t>Klok</a:t>
            </a:r>
            <a:r>
              <a:rPr lang="en-CA" dirty="0" smtClean="0"/>
              <a:t> – Original </a:t>
            </a:r>
            <a:r>
              <a:rPr lang="en-CA" dirty="0" err="1" smtClean="0"/>
              <a:t>vs</a:t>
            </a:r>
            <a:r>
              <a:rPr lang="en-CA" dirty="0" smtClean="0"/>
              <a:t> invoked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990600"/>
            <a:ext cx="3429000" cy="5334000"/>
          </a:xfrm>
        </p:spPr>
        <p:txBody>
          <a:bodyPr/>
          <a:lstStyle/>
          <a:p>
            <a:pPr>
              <a:buNone/>
            </a:pPr>
            <a:r>
              <a:rPr lang="en-CA" sz="11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CA" sz="11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Umple</a:t>
            </a:r>
            <a:r>
              <a:rPr lang="en-CA" sz="11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code for original system</a:t>
            </a:r>
            <a:endParaRPr lang="en-US" sz="11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Project{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String name;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Double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hoursEstimate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Boolean archived;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TimeEntry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Date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Double duration;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String comment;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Time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startTime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Time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endTime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Client{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String name;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String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emailAddress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String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phoneNumber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association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0..1 Project parent &lt;- * Project;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association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0..1 Project &lt;- *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TimeEntry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association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0..1 Client &lt;- * Project;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9200" y="990600"/>
            <a:ext cx="3962400" cy="533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kern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100" kern="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Umple</a:t>
            </a:r>
            <a:r>
              <a:rPr lang="en-US" sz="1100" kern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code for the system based on </a:t>
            </a:r>
            <a:r>
              <a:rPr lang="en-US" sz="1100" kern="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Klok</a:t>
            </a:r>
            <a:endParaRPr lang="en-US" sz="1100" kern="0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endParaRPr lang="en-US" sz="1100" kern="0" dirty="0" smtClean="0">
              <a:solidFill>
                <a:schemeClr val="accent3">
                  <a:lumMod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b="1" kern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kern="0" dirty="0" err="1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TimeEntry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{ Date </a:t>
            </a:r>
            <a:r>
              <a:rPr lang="en-US" sz="1100" kern="0" dirty="0" err="1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; }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b="1" kern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kern="0" dirty="0" err="1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TimeEntry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	Time </a:t>
            </a:r>
            <a:r>
              <a:rPr lang="en-US" sz="1100" kern="0" dirty="0" err="1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startTime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	Time </a:t>
            </a:r>
            <a:r>
              <a:rPr lang="en-US" sz="1100" kern="0" dirty="0" err="1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endTime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b="1" kern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Project{ String name; }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b="1" kern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association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	0..1 Project &lt;- * </a:t>
            </a:r>
            <a:r>
              <a:rPr lang="en-US" sz="1100" kern="0" dirty="0" err="1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TimeEntry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b="1" kern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kern="0" dirty="0" err="1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TimeEntry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{ String comment; }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b="1" kern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association 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	0..1 Project parent &lt;- * Project; 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b="1" kern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Project{ Double </a:t>
            </a:r>
            <a:r>
              <a:rPr lang="en-US" sz="1100" kern="0" dirty="0" err="1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timeEstimate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; }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b="1" kern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Project{ Boolean archived; }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b="1" kern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Client{ String name; }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association 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	0..1 Client &lt;- * Project;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b="1" kern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Client{ String </a:t>
            </a:r>
            <a:r>
              <a:rPr lang="en-US" sz="1100" kern="0" dirty="0" err="1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emailAddress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; }</a:t>
            </a:r>
          </a:p>
          <a:p>
            <a:pPr marL="411480" lvl="0" indent="-365760">
              <a:spcBef>
                <a:spcPct val="20000"/>
              </a:spcBef>
              <a:buClr>
                <a:srgbClr val="3F1AA6"/>
              </a:buClr>
              <a:buSzPct val="80000"/>
            </a:pPr>
            <a:r>
              <a:rPr lang="en-US" sz="1100" b="1" kern="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Client{ String </a:t>
            </a:r>
            <a:r>
              <a:rPr lang="en-US" sz="1100" kern="0" dirty="0" err="1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phoneNumber</a:t>
            </a:r>
            <a:r>
              <a:rPr lang="en-US" sz="1100" kern="0" dirty="0" smtClean="0">
                <a:solidFill>
                  <a:schemeClr val="accent3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; }</a:t>
            </a:r>
          </a:p>
          <a:p>
            <a:pPr marL="411480" marR="0" lvl="0" indent="-3657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anukoFromERDClustersWithLeg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8001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 descr="leiaFromERDClustersWithLeg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8" y="0"/>
            <a:ext cx="90467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 descr="timeTrexFromERDClustersWithLeg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4727" y="0"/>
            <a:ext cx="76892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Methodology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Domain-specific product line derivation: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Analyze and model several existing applications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Iteratively bring the systems to a common base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Build product line from base case up</a:t>
            </a:r>
          </a:p>
          <a:p>
            <a:pPr marL="914400" lvl="1" indent="-457200">
              <a:buNone/>
            </a:pPr>
            <a:endParaRPr lang="en-CA" dirty="0" smtClean="0"/>
          </a:p>
          <a:p>
            <a:pPr marL="582930" indent="-457200"/>
            <a:r>
              <a:rPr lang="en-CA" dirty="0" smtClean="0"/>
              <a:t>Process automation</a:t>
            </a:r>
          </a:p>
          <a:p>
            <a:pPr marL="914400" lvl="1" indent="-457200"/>
            <a:r>
              <a:rPr lang="en-CA" dirty="0" smtClean="0"/>
              <a:t>First two steps require human involvement</a:t>
            </a:r>
          </a:p>
          <a:p>
            <a:pPr marL="914400" lvl="1" indent="-457200"/>
            <a:r>
              <a:rPr lang="en-CA" dirty="0" smtClean="0"/>
              <a:t>Mapping similar functionality elements</a:t>
            </a:r>
          </a:p>
          <a:p>
            <a:pPr marL="914400" lvl="1" indent="-457200"/>
            <a:r>
              <a:rPr lang="en-CA" dirty="0" smtClean="0"/>
              <a:t>Annotations for original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7467600" cy="4953000"/>
          </a:xfrm>
        </p:spPr>
        <p:txBody>
          <a:bodyPr/>
          <a:lstStyle/>
          <a:p>
            <a:pPr marL="502920" indent="-457200"/>
            <a:r>
              <a:rPr lang="en-CA" dirty="0" smtClean="0"/>
              <a:t>Generate original systems through annotations</a:t>
            </a:r>
          </a:p>
          <a:p>
            <a:pPr marL="502920" indent="-457200"/>
            <a:r>
              <a:rPr lang="en-CA" dirty="0" smtClean="0"/>
              <a:t>Feature selection via dependency tree</a:t>
            </a:r>
          </a:p>
          <a:p>
            <a:pPr marL="502920" indent="-457200"/>
            <a:r>
              <a:rPr lang="en-CA" dirty="0" smtClean="0"/>
              <a:t>GUI-driven invocation file adjustments</a:t>
            </a:r>
          </a:p>
          <a:p>
            <a:pPr marL="502920" indent="-457200"/>
            <a:r>
              <a:rPr lang="en-CA" dirty="0" smtClean="0"/>
              <a:t>GUI-driven system addition to product line</a:t>
            </a:r>
          </a:p>
          <a:p>
            <a:pPr marL="502920" indent="-457200"/>
            <a:r>
              <a:rPr lang="en-CA" dirty="0" err="1" smtClean="0"/>
              <a:t>Umple</a:t>
            </a:r>
            <a:r>
              <a:rPr lang="en-CA" dirty="0" smtClean="0"/>
              <a:t>-based UI generation for CRUD functions</a:t>
            </a:r>
          </a:p>
          <a:p>
            <a:pPr marL="502920" indent="-457200"/>
            <a:r>
              <a:rPr lang="en-CA" dirty="0" smtClean="0"/>
              <a:t>Product lines for other domains</a:t>
            </a:r>
          </a:p>
          <a:p>
            <a:pPr marL="834390" lvl="1" indent="-457200"/>
            <a:r>
              <a:rPr lang="en-CA" dirty="0" smtClean="0"/>
              <a:t>Registration systems</a:t>
            </a:r>
          </a:p>
          <a:p>
            <a:pPr marL="834390" lvl="1" indent="-457200"/>
            <a:r>
              <a:rPr lang="en-CA" dirty="0" smtClean="0"/>
              <a:t>Shopping carts and point-of-sale systems</a:t>
            </a:r>
          </a:p>
          <a:p>
            <a:pPr marL="834390" lvl="1" indent="-457200"/>
            <a:r>
              <a:rPr lang="en-CA" dirty="0" smtClean="0"/>
              <a:t>Blogs and forums</a:t>
            </a:r>
          </a:p>
          <a:p>
            <a:pPr marL="834390" lvl="1" indent="-457200"/>
            <a:r>
              <a:rPr lang="en-CA" dirty="0" smtClean="0"/>
              <a:t>Task management and scheduling</a:t>
            </a:r>
          </a:p>
          <a:p>
            <a:pPr marL="834390" lvl="1" indent="-457200"/>
            <a:r>
              <a:rPr lang="en-CA" dirty="0" smtClean="0"/>
              <a:t>Calendars</a:t>
            </a:r>
          </a:p>
          <a:p>
            <a:pPr marL="834390" lvl="1" indent="-457200"/>
            <a:r>
              <a:rPr lang="en-CA" dirty="0" smtClean="0"/>
              <a:t>Budget applications</a:t>
            </a:r>
          </a:p>
          <a:p>
            <a:pPr marL="834390" lvl="1" indent="-457200"/>
            <a:endParaRPr lang="en-CA" dirty="0" smtClean="0"/>
          </a:p>
          <a:p>
            <a:pPr marL="834390" lvl="1" indent="-457200"/>
            <a:endParaRPr lang="en-CA" dirty="0" smtClean="0"/>
          </a:p>
          <a:p>
            <a:pPr marL="502920" indent="-457200">
              <a:buNone/>
            </a:pPr>
            <a:endParaRPr lang="en-CA" dirty="0" smtClean="0"/>
          </a:p>
          <a:p>
            <a:pPr marL="502920" indent="-457200">
              <a:buFont typeface="+mj-lt"/>
              <a:buAutoNum type="arabicPeriod"/>
            </a:pPr>
            <a:endParaRPr lang="en-CA" dirty="0" smtClean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General methodology for product line derivation</a:t>
            </a:r>
          </a:p>
          <a:p>
            <a:pPr lvl="1"/>
            <a:r>
              <a:rPr lang="en-CA" dirty="0" smtClean="0"/>
              <a:t>Thoroughly documented derivation process</a:t>
            </a:r>
          </a:p>
          <a:p>
            <a:pPr lvl="1"/>
            <a:r>
              <a:rPr lang="en-CA" dirty="0" smtClean="0"/>
              <a:t>Case study in TAM domain</a:t>
            </a:r>
          </a:p>
          <a:p>
            <a:pPr lvl="1"/>
            <a:r>
              <a:rPr lang="en-CA" dirty="0" smtClean="0"/>
              <a:t>VML4Umple language</a:t>
            </a:r>
          </a:p>
          <a:p>
            <a:endParaRPr lang="en-CA" dirty="0" smtClean="0"/>
          </a:p>
          <a:p>
            <a:r>
              <a:rPr lang="en-CA" dirty="0" smtClean="0"/>
              <a:t>Time and activity product line</a:t>
            </a:r>
          </a:p>
          <a:p>
            <a:pPr lvl="1"/>
            <a:r>
              <a:rPr lang="en-CA" dirty="0" smtClean="0"/>
              <a:t>Models and generated code</a:t>
            </a:r>
          </a:p>
          <a:p>
            <a:pPr lvl="1"/>
            <a:r>
              <a:rPr lang="en-CA" dirty="0" smtClean="0"/>
              <a:t>Suggestions on automation</a:t>
            </a:r>
          </a:p>
          <a:p>
            <a:pPr lvl="1"/>
            <a:r>
              <a:rPr lang="en-CA" dirty="0" smtClean="0"/>
              <a:t>Possible future extensions</a:t>
            </a:r>
          </a:p>
          <a:p>
            <a:pPr lvl="1">
              <a:buNone/>
            </a:pP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Auer, M., </a:t>
            </a:r>
            <a:r>
              <a:rPr lang="en-US" sz="1800" dirty="0" err="1" smtClean="0"/>
              <a:t>Tschurtschenthaler</a:t>
            </a:r>
            <a:r>
              <a:rPr lang="en-US" sz="1800" dirty="0" smtClean="0"/>
              <a:t>, T. and </a:t>
            </a:r>
            <a:r>
              <a:rPr lang="en-US" sz="1800" dirty="0" err="1" smtClean="0"/>
              <a:t>Biffl</a:t>
            </a:r>
            <a:r>
              <a:rPr lang="en-US" sz="1800" dirty="0" smtClean="0"/>
              <a:t>, S. (2003, </a:t>
            </a:r>
            <a:r>
              <a:rPr lang="en-US" sz="1800" i="1" dirty="0" smtClean="0"/>
              <a:t>A flyweight UML </a:t>
            </a:r>
            <a:r>
              <a:rPr lang="en-US" sz="1800" i="1" dirty="0" err="1" smtClean="0"/>
              <a:t>modelling</a:t>
            </a:r>
            <a:r>
              <a:rPr lang="en-US" sz="1800" i="1" dirty="0" smtClean="0"/>
              <a:t> tool for software development in heterogeneous environments</a:t>
            </a:r>
            <a:r>
              <a:rPr lang="en-US" sz="1800" dirty="0" smtClean="0"/>
              <a:t>. </a:t>
            </a:r>
            <a:r>
              <a:rPr lang="en-US" sz="1800" i="1" dirty="0" err="1" smtClean="0"/>
              <a:t>Euromicro</a:t>
            </a:r>
            <a:r>
              <a:rPr lang="en-US" sz="1800" i="1" dirty="0" smtClean="0"/>
              <a:t> Conference, 2003. Proceedings. 29th, </a:t>
            </a:r>
            <a:r>
              <a:rPr lang="en-US" sz="1800" dirty="0" smtClean="0"/>
              <a:t>pp. 267-272, 2003. </a:t>
            </a:r>
          </a:p>
          <a:p>
            <a:r>
              <a:rPr lang="en-US" sz="1800" dirty="0" smtClean="0"/>
              <a:t>Forward, A., </a:t>
            </a:r>
            <a:r>
              <a:rPr lang="en-US" sz="1800" dirty="0" err="1" smtClean="0"/>
              <a:t>Lethbridge</a:t>
            </a:r>
            <a:r>
              <a:rPr lang="en-US" sz="1800" dirty="0" smtClean="0"/>
              <a:t>, T. C. and </a:t>
            </a:r>
            <a:r>
              <a:rPr lang="en-US" sz="1800" dirty="0" err="1" smtClean="0"/>
              <a:t>Brestovansky</a:t>
            </a:r>
            <a:r>
              <a:rPr lang="en-US" sz="1800" dirty="0" smtClean="0"/>
              <a:t>, D. </a:t>
            </a:r>
            <a:r>
              <a:rPr lang="en-US" sz="1800" i="1" dirty="0" smtClean="0"/>
              <a:t>Improving program comprehension by enhancing program constructs: An analysis of the </a:t>
            </a:r>
            <a:r>
              <a:rPr lang="en-US" sz="1800" i="1" dirty="0" err="1" smtClean="0"/>
              <a:t>Umple</a:t>
            </a:r>
            <a:r>
              <a:rPr lang="en-US" sz="1800" i="1" dirty="0" smtClean="0"/>
              <a:t> language</a:t>
            </a:r>
            <a:r>
              <a:rPr lang="en-US" sz="1800" dirty="0" smtClean="0"/>
              <a:t>, in 2009, pp. 311-312. </a:t>
            </a:r>
          </a:p>
          <a:p>
            <a:r>
              <a:rPr lang="en-US" sz="1800" dirty="0" err="1" smtClean="0"/>
              <a:t>Loughran</a:t>
            </a:r>
            <a:r>
              <a:rPr lang="en-US" sz="1800" dirty="0" smtClean="0"/>
              <a:t>, N., </a:t>
            </a:r>
            <a:r>
              <a:rPr lang="en-US" sz="1800" dirty="0" err="1" smtClean="0"/>
              <a:t>Sánchez</a:t>
            </a:r>
            <a:r>
              <a:rPr lang="en-US" sz="1800" dirty="0" smtClean="0"/>
              <a:t>, P., Garcia, A. and Fuentes, L. (2008, </a:t>
            </a:r>
            <a:r>
              <a:rPr lang="en-US" sz="1800" i="1" dirty="0" smtClean="0"/>
              <a:t>Software Composition, </a:t>
            </a:r>
            <a:r>
              <a:rPr lang="en-US" sz="1800" dirty="0" smtClean="0"/>
              <a:t>pp. 36-51, 2008. </a:t>
            </a:r>
          </a:p>
          <a:p>
            <a:r>
              <a:rPr lang="en-US" sz="1800" i="1" dirty="0" smtClean="0"/>
              <a:t>System Generation for Time and Activity Management Product Lines - Support materials, </a:t>
            </a:r>
            <a:r>
              <a:rPr lang="en-US" sz="1800" dirty="0" smtClean="0"/>
              <a:t>accessed 2009, </a:t>
            </a:r>
            <a:r>
              <a:rPr lang="en-US" sz="1600" u="sng" dirty="0" smtClean="0">
                <a:hlinkClick r:id="rId3"/>
              </a:rPr>
              <a:t>http://www.site.uottawa.ca/~tcl/gradtheses/jlevin/</a:t>
            </a:r>
            <a:r>
              <a:rPr lang="en-US" sz="1600" dirty="0" smtClean="0"/>
              <a:t> </a:t>
            </a:r>
          </a:p>
          <a:p>
            <a:r>
              <a:rPr lang="en-US" sz="1800" i="1" dirty="0" smtClean="0"/>
              <a:t>Software Architecture: Foundations, Theory, and Practice</a:t>
            </a:r>
            <a:r>
              <a:rPr lang="en-US" sz="1800" dirty="0" smtClean="0"/>
              <a:t>. Wiley Publishing, 2009, pp. 750.</a:t>
            </a:r>
            <a:endParaRPr lang="en-US" dirty="0" smtClean="0"/>
          </a:p>
          <a:p>
            <a:r>
              <a:rPr lang="en-US" sz="1800" i="1" dirty="0" smtClean="0"/>
              <a:t>VML Online, </a:t>
            </a:r>
            <a:r>
              <a:rPr lang="en-US" sz="1800" dirty="0" smtClean="0"/>
              <a:t>accessed 2009, </a:t>
            </a:r>
            <a:r>
              <a:rPr lang="en-US" sz="1600" dirty="0" smtClean="0">
                <a:hlinkClick r:id="rId4"/>
              </a:rPr>
              <a:t>http://cruise.site.uottawa.ca/umpleonline/vml.html</a:t>
            </a:r>
            <a:endParaRPr lang="en-US" sz="1600" dirty="0" smtClean="0">
              <a:solidFill>
                <a:srgbClr val="291D06"/>
              </a:solidFill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/>
              <a:t>System Generation for TAM Product Lines, presented by Jenya Levin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7079BE-A658-4260-B6EA-E137DF4FCB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00400" y="1295400"/>
            <a:ext cx="5181600" cy="457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11480" indent="-365760">
              <a:spcBef>
                <a:spcPct val="20000"/>
              </a:spcBef>
              <a:buClr>
                <a:srgbClr val="3F1AA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  <a:cs typeface="Microsoft Sans Serif" pitchFamily="34" charset="0"/>
              </a:rPr>
              <a:t>Modeling and product lines</a:t>
            </a:r>
          </a:p>
          <a:p>
            <a:pPr marL="411480" indent="-365760">
              <a:spcBef>
                <a:spcPct val="20000"/>
              </a:spcBef>
              <a:buClr>
                <a:srgbClr val="3F1AA6"/>
              </a:buClr>
              <a:buSzPct val="80000"/>
              <a:buFont typeface="Wingdings" pitchFamily="2" charset="2"/>
              <a:buChar char="v"/>
              <a:defRPr/>
            </a:pPr>
            <a:r>
              <a:rPr lang="en-CA" sz="2000" kern="0" dirty="0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  <a:cs typeface="Microsoft Sans Serif" pitchFamily="34" charset="0"/>
              </a:rPr>
              <a:t>Product line derivation</a:t>
            </a:r>
          </a:p>
          <a:p>
            <a:pPr marL="411480" indent="-365760">
              <a:spcBef>
                <a:spcPct val="20000"/>
              </a:spcBef>
              <a:buClr>
                <a:srgbClr val="3F1AA6"/>
              </a:buClr>
              <a:buSzPct val="80000"/>
              <a:buFont typeface="Wingdings" pitchFamily="2" charset="2"/>
              <a:buChar char="v"/>
              <a:defRPr/>
            </a:pPr>
            <a:r>
              <a:rPr lang="en-CA" sz="2000" kern="0" dirty="0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  <a:cs typeface="Microsoft Sans Serif" pitchFamily="34" charset="0"/>
              </a:rPr>
              <a:t>Technologies involved</a:t>
            </a:r>
          </a:p>
          <a:p>
            <a:pPr marL="411480" indent="-365760">
              <a:spcBef>
                <a:spcPct val="20000"/>
              </a:spcBef>
              <a:buClr>
                <a:srgbClr val="3F1AA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  <a:cs typeface="Microsoft Sans Serif" pitchFamily="34" charset="0"/>
              </a:rPr>
              <a:t>Case studies</a:t>
            </a:r>
          </a:p>
          <a:p>
            <a:pPr marL="914400" lvl="1" indent="-457200">
              <a:spcBef>
                <a:spcPct val="20000"/>
              </a:spcBef>
              <a:buClr>
                <a:srgbClr val="3F1AA6"/>
              </a:buClr>
              <a:buSzPct val="100000"/>
              <a:buFont typeface="+mj-lt"/>
              <a:buAutoNum type="arabicPeriod"/>
              <a:defRPr/>
            </a:pPr>
            <a:r>
              <a:rPr lang="en-US" sz="2000" kern="0" dirty="0" err="1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</a:rPr>
              <a:t>Klok</a:t>
            </a:r>
            <a:endParaRPr lang="en-US" sz="2000" kern="0" dirty="0" smtClean="0">
              <a:solidFill>
                <a:schemeClr val="accent3">
                  <a:lumMod val="10000"/>
                </a:schemeClr>
              </a:solidFill>
              <a:latin typeface="Trebuchet MS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rgbClr val="3F1AA6"/>
              </a:buClr>
              <a:buSzPct val="100000"/>
              <a:buFont typeface="+mj-lt"/>
              <a:buAutoNum type="arabicPeriod"/>
              <a:defRPr/>
            </a:pPr>
            <a:r>
              <a:rPr lang="en-US" sz="2000" kern="0" dirty="0" err="1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</a:rPr>
              <a:t>Leia</a:t>
            </a:r>
            <a:endParaRPr lang="en-US" sz="2000" kern="0" dirty="0" smtClean="0">
              <a:solidFill>
                <a:schemeClr val="accent3">
                  <a:lumMod val="10000"/>
                </a:schemeClr>
              </a:solidFill>
              <a:latin typeface="Trebuchet MS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rgbClr val="3F1AA6"/>
              </a:buClr>
              <a:buSzPct val="100000"/>
              <a:buFont typeface="+mj-lt"/>
              <a:buAutoNum type="arabicPeriod"/>
              <a:defRPr/>
            </a:pPr>
            <a:r>
              <a:rPr lang="en-US" sz="2000" kern="0" dirty="0" err="1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</a:rPr>
              <a:t>Anuko</a:t>
            </a:r>
            <a:r>
              <a:rPr lang="en-US" sz="2000" kern="0" dirty="0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</a:rPr>
              <a:t> Time Tracker</a:t>
            </a:r>
          </a:p>
          <a:p>
            <a:pPr marL="914400" lvl="1" indent="-457200">
              <a:spcBef>
                <a:spcPct val="20000"/>
              </a:spcBef>
              <a:buClr>
                <a:srgbClr val="3F1AA6"/>
              </a:buClr>
              <a:buSzPct val="100000"/>
              <a:buFont typeface="+mj-lt"/>
              <a:buAutoNum type="arabicPeriod"/>
              <a:defRPr/>
            </a:pPr>
            <a:r>
              <a:rPr lang="en-US" sz="2000" kern="0" dirty="0" err="1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</a:rPr>
              <a:t>TimeTrex</a:t>
            </a:r>
            <a:endParaRPr lang="en-US" sz="2000" kern="0" dirty="0" smtClean="0">
              <a:solidFill>
                <a:schemeClr val="accent3">
                  <a:lumMod val="10000"/>
                </a:schemeClr>
              </a:solidFill>
              <a:latin typeface="Trebuchet MS" pitchFamily="34" charset="0"/>
            </a:endParaRPr>
          </a:p>
          <a:p>
            <a:pPr marL="411480" indent="-365760">
              <a:spcBef>
                <a:spcPct val="20000"/>
              </a:spcBef>
              <a:buClr>
                <a:srgbClr val="3F1AA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  <a:cs typeface="Microsoft Sans Serif" pitchFamily="34" charset="0"/>
              </a:rPr>
              <a:t>Methodology analysis</a:t>
            </a:r>
            <a:endParaRPr lang="en-US" sz="2000" kern="0" dirty="0" smtClean="0">
              <a:solidFill>
                <a:schemeClr val="accent3">
                  <a:lumMod val="10000"/>
                </a:schemeClr>
              </a:solidFill>
              <a:latin typeface="Trebuchet MS" pitchFamily="34" charset="0"/>
            </a:endParaRPr>
          </a:p>
          <a:p>
            <a:pPr marL="411480" indent="-365760">
              <a:spcBef>
                <a:spcPct val="20000"/>
              </a:spcBef>
              <a:buClr>
                <a:srgbClr val="3F1AA6"/>
              </a:buClr>
              <a:buSzPct val="80000"/>
              <a:buFont typeface="Wingdings" pitchFamily="2" charset="2"/>
              <a:buChar char="v"/>
              <a:defRPr/>
            </a:pPr>
            <a:r>
              <a:rPr lang="en-CA" sz="2000" kern="0" dirty="0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  <a:cs typeface="Microsoft Sans Serif" pitchFamily="34" charset="0"/>
              </a:rPr>
              <a:t>Future work</a:t>
            </a:r>
          </a:p>
          <a:p>
            <a:pPr marL="411480" indent="-365760">
              <a:spcBef>
                <a:spcPct val="20000"/>
              </a:spcBef>
              <a:buClr>
                <a:srgbClr val="3F1AA6"/>
              </a:buClr>
              <a:buSzPct val="80000"/>
              <a:buFont typeface="Wingdings" pitchFamily="2" charset="2"/>
              <a:buChar char="v"/>
              <a:defRPr/>
            </a:pPr>
            <a:r>
              <a:rPr lang="en-CA" sz="2000" kern="0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  <a:cs typeface="Microsoft Sans Serif" pitchFamily="34" charset="0"/>
              </a:rPr>
              <a:t>Contributions</a:t>
            </a:r>
            <a:endParaRPr lang="en-CA" sz="2000" kern="0" dirty="0" smtClean="0">
              <a:solidFill>
                <a:schemeClr val="accent3">
                  <a:lumMod val="10000"/>
                </a:schemeClr>
              </a:solidFill>
              <a:latin typeface="Trebuchet MS" pitchFamily="34" charset="0"/>
              <a:cs typeface="Microsoft Sans Serif" pitchFamily="34" charset="0"/>
            </a:endParaRPr>
          </a:p>
          <a:p>
            <a:pPr marL="411480" indent="-365760">
              <a:spcBef>
                <a:spcPct val="20000"/>
              </a:spcBef>
              <a:buClr>
                <a:srgbClr val="3F1AA6"/>
              </a:buClr>
              <a:buSzPct val="80000"/>
              <a:buFont typeface="Wingdings" pitchFamily="2" charset="2"/>
              <a:buChar char="v"/>
              <a:defRPr/>
            </a:pPr>
            <a:r>
              <a:rPr lang="en-CA" sz="2000" kern="0" dirty="0" smtClean="0">
                <a:solidFill>
                  <a:schemeClr val="accent3">
                    <a:lumMod val="10000"/>
                  </a:schemeClr>
                </a:solidFill>
                <a:latin typeface="Trebuchet MS" pitchFamily="34" charset="0"/>
                <a:cs typeface="Microsoft Sans Serif" pitchFamily="34" charset="0"/>
              </a:rPr>
              <a:t>References</a:t>
            </a:r>
            <a:endParaRPr lang="en-US" sz="2000" kern="0" dirty="0" smtClean="0">
              <a:solidFill>
                <a:schemeClr val="accent3">
                  <a:lumMod val="10000"/>
                </a:schemeClr>
              </a:solidFill>
              <a:latin typeface="Trebuchet MS" pitchFamily="34" charset="0"/>
              <a:cs typeface="Microsoft Sans Serif" pitchFamily="34" charset="0"/>
            </a:endParaRPr>
          </a:p>
          <a:p>
            <a:pPr marL="411480" indent="-365760">
              <a:spcBef>
                <a:spcPct val="20000"/>
              </a:spcBef>
              <a:buClr>
                <a:srgbClr val="3F1AA6"/>
              </a:buClr>
              <a:buSzPct val="80000"/>
              <a:buFont typeface="Wingdings" pitchFamily="2" charset="2"/>
              <a:buChar char="v"/>
              <a:defRPr/>
            </a:pPr>
            <a:endParaRPr lang="en-US" sz="2400" kern="0" dirty="0">
              <a:solidFill>
                <a:schemeClr val="accent3">
                  <a:lumMod val="10000"/>
                </a:schemeClr>
              </a:solidFill>
              <a:latin typeface="Trebuchet MS" pitchFamily="34" charset="0"/>
              <a:cs typeface="Microsoft Sans Serif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3">
                  <a:lumMod val="25000"/>
                </a:schemeClr>
              </a:buClr>
              <a:buSzPct val="100000"/>
              <a:buFontTx/>
              <a:buChar char="–"/>
              <a:defRPr/>
            </a:pPr>
            <a:endParaRPr lang="en-US" sz="2200" kern="0" dirty="0">
              <a:solidFill>
                <a:schemeClr val="accent3">
                  <a:lumMod val="10000"/>
                </a:schemeClr>
              </a:solidFill>
              <a:latin typeface="Trebuchet MS" pitchFamily="34" charset="0"/>
              <a:cs typeface="+mn-cs"/>
            </a:endParaRPr>
          </a:p>
          <a:p>
            <a:pPr marL="742950" lvl="1" indent="-285750">
              <a:spcBef>
                <a:spcPct val="20000"/>
              </a:spcBef>
              <a:buClr>
                <a:schemeClr val="accent3">
                  <a:lumMod val="25000"/>
                </a:schemeClr>
              </a:buClr>
              <a:buSzPct val="100000"/>
              <a:buFontTx/>
              <a:buChar char="–"/>
              <a:defRPr/>
            </a:pPr>
            <a:endParaRPr lang="en-US" sz="2200" kern="0" dirty="0">
              <a:solidFill>
                <a:schemeClr val="accent3">
                  <a:lumMod val="10000"/>
                </a:schemeClr>
              </a:solidFill>
              <a:latin typeface="Trebuchet MS" pitchFamily="34" charset="0"/>
              <a:cs typeface="+mn-cs"/>
            </a:endParaRPr>
          </a:p>
          <a:p>
            <a:pPr marL="742950" lvl="1" indent="-285750">
              <a:spcBef>
                <a:spcPct val="20000"/>
              </a:spcBef>
              <a:buClr>
                <a:schemeClr val="accent3">
                  <a:lumMod val="25000"/>
                </a:schemeClr>
              </a:buClr>
              <a:buSzPct val="100000"/>
              <a:defRPr/>
            </a:pPr>
            <a:endParaRPr lang="en-US" sz="2200" kern="0" dirty="0">
              <a:solidFill>
                <a:schemeClr val="accent3">
                  <a:lumMod val="10000"/>
                </a:schemeClr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Sánchez</a:t>
            </a:r>
            <a:r>
              <a:rPr lang="en-US" sz="1800" dirty="0" smtClean="0"/>
              <a:t>, P., </a:t>
            </a:r>
            <a:r>
              <a:rPr lang="en-US" sz="1800" dirty="0" err="1" smtClean="0"/>
              <a:t>Loughran</a:t>
            </a:r>
            <a:r>
              <a:rPr lang="en-US" sz="1800" dirty="0" smtClean="0"/>
              <a:t>, N., Fuentes, L. and Garcia, A., "Engineering languages for specifying product-derivation processes in software product lines," in </a:t>
            </a:r>
            <a:r>
              <a:rPr lang="en-US" sz="1800" i="1" dirty="0" smtClean="0"/>
              <a:t>Software Language Engineering: First International Conference, SLE 2008, Toulouse, France, September 29-30, 2008. Revised Selected Papers </a:t>
            </a:r>
            <a:r>
              <a:rPr lang="en-US" sz="1800" dirty="0" smtClean="0"/>
              <a:t>Anonymous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2009, pp. 188-207. </a:t>
            </a:r>
          </a:p>
          <a:p>
            <a:r>
              <a:rPr lang="en-US" sz="1800" i="1" dirty="0" err="1" smtClean="0"/>
              <a:t>Klok</a:t>
            </a:r>
            <a:r>
              <a:rPr lang="en-US" sz="1800" dirty="0" smtClean="0"/>
              <a:t>, accessed 2009, </a:t>
            </a:r>
            <a:r>
              <a:rPr lang="en-US" sz="1600" u="sng" dirty="0" smtClean="0">
                <a:hlinkClick r:id="rId3"/>
              </a:rPr>
              <a:t>http://klok.mcgraphix.com/</a:t>
            </a:r>
            <a:r>
              <a:rPr lang="en-US" sz="1600" dirty="0" smtClean="0"/>
              <a:t> </a:t>
            </a:r>
          </a:p>
          <a:p>
            <a:r>
              <a:rPr lang="en-US" sz="1800" i="1" dirty="0" err="1" smtClean="0"/>
              <a:t>Lixar</a:t>
            </a:r>
            <a:r>
              <a:rPr lang="en-US" sz="1800" i="1" dirty="0" smtClean="0"/>
              <a:t> I.T. Inc., </a:t>
            </a:r>
            <a:r>
              <a:rPr lang="en-US" sz="1800" dirty="0" smtClean="0"/>
              <a:t>accessed 2009, </a:t>
            </a:r>
            <a:r>
              <a:rPr lang="en-US" sz="1600" u="sng" dirty="0" smtClean="0">
                <a:hlinkClick r:id="rId4"/>
              </a:rPr>
              <a:t>http://www.lixar.com/</a:t>
            </a:r>
            <a:r>
              <a:rPr lang="en-US" sz="1600" dirty="0" smtClean="0"/>
              <a:t> </a:t>
            </a:r>
          </a:p>
          <a:p>
            <a:r>
              <a:rPr lang="en-US" sz="1800" i="1" dirty="0" err="1" smtClean="0"/>
              <a:t>Anuko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TimeTracker</a:t>
            </a:r>
            <a:r>
              <a:rPr lang="en-US" sz="1800" dirty="0" smtClean="0"/>
              <a:t>, accessed 2009, </a:t>
            </a:r>
            <a:r>
              <a:rPr lang="en-US" sz="1600" u="sng" dirty="0" smtClean="0">
                <a:hlinkClick r:id="rId5"/>
              </a:rPr>
              <a:t>http://www.anuko.com/content/time_tracker/</a:t>
            </a:r>
            <a:r>
              <a:rPr lang="en-US" sz="1600" dirty="0" smtClean="0"/>
              <a:t> </a:t>
            </a:r>
          </a:p>
          <a:p>
            <a:r>
              <a:rPr lang="en-US" sz="1800" i="1" dirty="0" err="1" smtClean="0"/>
              <a:t>TimeTrex</a:t>
            </a:r>
            <a:r>
              <a:rPr lang="en-US" sz="1800" dirty="0" smtClean="0"/>
              <a:t>, accessed 2009, </a:t>
            </a:r>
            <a:r>
              <a:rPr lang="en-US" sz="1600" u="sng" dirty="0" smtClean="0">
                <a:hlinkClick r:id="rId6"/>
              </a:rPr>
              <a:t>http://www.timetrex.com/</a:t>
            </a:r>
            <a:endParaRPr lang="en-US" sz="1600" u="sng" dirty="0" smtClean="0"/>
          </a:p>
          <a:p>
            <a:r>
              <a:rPr lang="en-CA" sz="1800" dirty="0" smtClean="0">
                <a:solidFill>
                  <a:srgbClr val="291D06"/>
                </a:solidFill>
              </a:rPr>
              <a:t>Illustration References</a:t>
            </a:r>
            <a:endParaRPr lang="en-US" sz="1600" b="1" dirty="0" smtClean="0">
              <a:solidFill>
                <a:srgbClr val="291D06"/>
              </a:solidFill>
            </a:endParaRPr>
          </a:p>
          <a:p>
            <a:pPr marL="800100" lvl="1" indent="-342900">
              <a:buSzTx/>
              <a:buFontTx/>
              <a:buAutoNum type="arabicPeriod"/>
            </a:pPr>
            <a:r>
              <a:rPr lang="en-US" sz="1600" dirty="0" smtClean="0"/>
              <a:t>Salvador </a:t>
            </a:r>
            <a:r>
              <a:rPr lang="en-US" sz="1600" dirty="0" err="1" smtClean="0"/>
              <a:t>Dalí</a:t>
            </a:r>
            <a:r>
              <a:rPr lang="en-US" sz="1600" dirty="0" smtClean="0"/>
              <a:t>, </a:t>
            </a:r>
            <a:r>
              <a:rPr lang="es-ES" sz="1600" i="1" dirty="0" smtClean="0"/>
              <a:t>La persistencia de la memoria</a:t>
            </a:r>
            <a:r>
              <a:rPr lang="es-ES" sz="1600" dirty="0" smtClean="0"/>
              <a:t>, 1931</a:t>
            </a:r>
          </a:p>
          <a:p>
            <a:pPr marL="800100" lvl="1" indent="-342900">
              <a:buSzTx/>
              <a:buFontTx/>
              <a:buAutoNum type="arabicPeriod"/>
            </a:pPr>
            <a:r>
              <a:rPr lang="en-US" sz="1600" dirty="0" smtClean="0"/>
              <a:t>John Tenniel , </a:t>
            </a:r>
            <a:r>
              <a:rPr lang="en-US" sz="1600" i="1" dirty="0" smtClean="0"/>
              <a:t>White Rabbit</a:t>
            </a:r>
            <a:r>
              <a:rPr lang="en-US" sz="1600" dirty="0" smtClean="0"/>
              <a:t>, 1866, illustration to </a:t>
            </a:r>
            <a:r>
              <a:rPr lang="en-US" sz="1600" i="1" dirty="0" smtClean="0"/>
              <a:t>Alice’s Adventures in Wonderland</a:t>
            </a:r>
            <a:r>
              <a:rPr lang="en-US" sz="1600" dirty="0" smtClean="0"/>
              <a:t>  by Lewis Carroll, 1865</a:t>
            </a:r>
          </a:p>
          <a:p>
            <a:pPr marL="800100" lvl="1" indent="-342900">
              <a:buSzTx/>
              <a:buFontTx/>
              <a:buAutoNum type="arabicPeriod"/>
            </a:pPr>
            <a:r>
              <a:rPr lang="en-CA" sz="1600" dirty="0" smtClean="0"/>
              <a:t>Arabesque gifts, </a:t>
            </a:r>
            <a:r>
              <a:rPr lang="en-CA" sz="1600" dirty="0" err="1" smtClean="0"/>
              <a:t>Dal</a:t>
            </a:r>
            <a:r>
              <a:rPr lang="en-US" sz="1600" dirty="0" smtClean="0"/>
              <a:t>í</a:t>
            </a:r>
            <a:r>
              <a:rPr lang="en-CA" sz="1600" dirty="0" smtClean="0"/>
              <a:t>-style melting clocks, </a:t>
            </a:r>
            <a:r>
              <a:rPr lang="en-CA" sz="1600" dirty="0" smtClean="0">
                <a:hlinkClick r:id="rId7"/>
              </a:rPr>
              <a:t>http://www.arabesque-gifts.co.uk/</a:t>
            </a:r>
            <a:r>
              <a:rPr lang="en-CA" sz="1600" dirty="0" smtClean="0"/>
              <a:t>, 2009</a:t>
            </a:r>
            <a:endParaRPr lang="es-ES" sz="1600" dirty="0" smtClean="0"/>
          </a:p>
          <a:p>
            <a:pPr>
              <a:buNone/>
            </a:pPr>
            <a:endParaRPr lang="en-US" sz="1600" dirty="0" smtClean="0">
              <a:solidFill>
                <a:srgbClr val="291D06"/>
              </a:solidFill>
            </a:endParaRPr>
          </a:p>
          <a:p>
            <a:endParaRPr lang="en-US" dirty="0" smtClean="0">
              <a:solidFill>
                <a:srgbClr val="291D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3"/>
          <p:cNvSpPr>
            <a:spLocks noGrp="1"/>
          </p:cNvSpPr>
          <p:nvPr>
            <p:ph type="ctrTitle"/>
          </p:nvPr>
        </p:nvSpPr>
        <p:spPr>
          <a:xfrm>
            <a:off x="685800" y="5181600"/>
            <a:ext cx="7772400" cy="914400"/>
          </a:xfrm>
        </p:spPr>
        <p:txBody>
          <a:bodyPr/>
          <a:lstStyle/>
          <a:p>
            <a:pPr marL="342900" indent="-342900"/>
            <a:r>
              <a:rPr lang="en-GB" b="1" smtClean="0">
                <a:ea typeface="NimbusRomNo9L-Regu"/>
                <a:cs typeface="NimbusRomNo9L-Regu"/>
              </a:rPr>
              <a:t>Thank you</a:t>
            </a:r>
            <a:endParaRPr lang="en-US" sz="4400" smtClean="0">
              <a:latin typeface="Arial" pitchFamily="34" charset="0"/>
            </a:endParaRPr>
          </a:p>
        </p:txBody>
      </p:sp>
      <p:sp>
        <p:nvSpPr>
          <p:cNvPr id="36866" name="Subtitle 2"/>
          <p:cNvSpPr>
            <a:spLocks noGrp="1"/>
          </p:cNvSpPr>
          <p:nvPr>
            <p:ph type="subTitle" idx="1"/>
          </p:nvPr>
        </p:nvSpPr>
        <p:spPr>
          <a:xfrm>
            <a:off x="1295400" y="6096000"/>
            <a:ext cx="6400800" cy="438150"/>
          </a:xfrm>
        </p:spPr>
        <p:txBody>
          <a:bodyPr/>
          <a:lstStyle/>
          <a:p>
            <a:pPr marL="215900" lvl="1" indent="0" algn="ctr">
              <a:lnSpc>
                <a:spcPct val="95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b="1" smtClean="0">
                <a:latin typeface="Trebuchet MS" pitchFamily="34" charset="0"/>
                <a:ea typeface="NimbusRomNo9L-Regu"/>
                <a:cs typeface="NimbusRomNo9L-Regu"/>
              </a:rPr>
              <a:t>Questions?</a:t>
            </a:r>
            <a:endParaRPr lang="en-GB" smtClean="0">
              <a:latin typeface="Trebuchet MS" pitchFamily="34" charset="0"/>
              <a:ea typeface="NimbusRomNo9L-Regu"/>
              <a:cs typeface="NimbusRomNo9L-Reg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Modeling and Product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Modeling</a:t>
            </a:r>
          </a:p>
          <a:p>
            <a:pPr lvl="1"/>
            <a:r>
              <a:rPr lang="en-CA" dirty="0" smtClean="0"/>
              <a:t>Stakeholder communication and documentation</a:t>
            </a:r>
          </a:p>
          <a:p>
            <a:pPr lvl="1"/>
            <a:r>
              <a:rPr lang="en-CA" dirty="0" smtClean="0"/>
              <a:t>Modeling-driven development</a:t>
            </a:r>
          </a:p>
          <a:p>
            <a:pPr lvl="1"/>
            <a:r>
              <a:rPr lang="en-CA" dirty="0" smtClean="0"/>
              <a:t>Automated processing and code generation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Product Lines</a:t>
            </a:r>
          </a:p>
          <a:p>
            <a:pPr lvl="1"/>
            <a:r>
              <a:rPr lang="en-CA" dirty="0" smtClean="0"/>
              <a:t>Commonalities and </a:t>
            </a:r>
            <a:r>
              <a:rPr lang="en-CA" dirty="0" err="1" smtClean="0"/>
              <a:t>variabilities</a:t>
            </a:r>
            <a:endParaRPr lang="en-CA" dirty="0" smtClean="0"/>
          </a:p>
          <a:p>
            <a:pPr lvl="1"/>
            <a:r>
              <a:rPr lang="en-CA" dirty="0" smtClean="0"/>
              <a:t>Asset re-use and design for re-use</a:t>
            </a:r>
          </a:p>
          <a:p>
            <a:pPr lvl="1"/>
            <a:r>
              <a:rPr lang="en-CA" dirty="0" smtClean="0"/>
              <a:t>Quality control and regression testing</a:t>
            </a:r>
          </a:p>
          <a:p>
            <a:pPr lvl="1"/>
            <a:r>
              <a:rPr lang="en-CA" dirty="0" smtClean="0"/>
              <a:t>Documentation and traceability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docLon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415509"/>
            <a:ext cx="1227273" cy="4909091"/>
          </a:xfrm>
          <a:prstGeom prst="rect">
            <a:avLst/>
          </a:prstGeom>
        </p:spPr>
      </p:pic>
      <p:pic>
        <p:nvPicPr>
          <p:cNvPr id="40" name="Picture 39" descr="do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1361" y="1828800"/>
            <a:ext cx="606410" cy="842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Product Line Derivation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dali-clock-tw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761" y="4724400"/>
            <a:ext cx="947738" cy="1428219"/>
          </a:xfrm>
          <a:prstGeom prst="rect">
            <a:avLst/>
          </a:prstGeom>
        </p:spPr>
      </p:pic>
      <p:pic>
        <p:nvPicPr>
          <p:cNvPr id="7" name="Picture 6" descr="dali-clock-tw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561" y="2819400"/>
            <a:ext cx="1027505" cy="1371600"/>
          </a:xfrm>
          <a:prstGeom prst="rect">
            <a:avLst/>
          </a:prstGeom>
        </p:spPr>
      </p:pic>
      <p:pic>
        <p:nvPicPr>
          <p:cNvPr id="8" name="Picture 7" descr="dali-scroll-clock-s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7361" y="1371600"/>
            <a:ext cx="1092200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4561" y="4419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…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12954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S</a:t>
            </a:r>
            <a:r>
              <a:rPr lang="en-CA" sz="1200" i="1" dirty="0" smtClean="0"/>
              <a:t>1</a:t>
            </a:r>
            <a:endParaRPr lang="en-US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28956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S</a:t>
            </a:r>
            <a:r>
              <a:rPr lang="en-CA" sz="1200" i="1" dirty="0" smtClean="0"/>
              <a:t>2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1161" y="47244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err="1" smtClean="0"/>
              <a:t>S</a:t>
            </a:r>
            <a:r>
              <a:rPr lang="en-CA" sz="1200" i="1" dirty="0" err="1" smtClean="0"/>
              <a:t>n</a:t>
            </a:r>
            <a:endParaRPr lang="en-US" sz="1200" i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87961" y="2209800"/>
            <a:ext cx="4572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87961" y="3581400"/>
            <a:ext cx="4572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90800" y="5562600"/>
            <a:ext cx="45436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ali-clock-tw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662" y="3143781"/>
            <a:ext cx="947738" cy="1428219"/>
          </a:xfrm>
          <a:prstGeom prst="rect">
            <a:avLst/>
          </a:prstGeom>
        </p:spPr>
      </p:pic>
      <p:pic>
        <p:nvPicPr>
          <p:cNvPr id="19" name="Picture 18" descr="dali-clock-tw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2057400"/>
            <a:ext cx="1027505" cy="1371600"/>
          </a:xfrm>
          <a:prstGeom prst="rect">
            <a:avLst/>
          </a:prstGeom>
        </p:spPr>
      </p:pic>
      <p:pic>
        <p:nvPicPr>
          <p:cNvPr id="20" name="Picture 19" descr="dali-scroll-clock-s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143000"/>
            <a:ext cx="1092200" cy="1600200"/>
          </a:xfrm>
          <a:prstGeom prst="rect">
            <a:avLst/>
          </a:prstGeom>
        </p:spPr>
      </p:pic>
      <p:pic>
        <p:nvPicPr>
          <p:cNvPr id="21" name="Picture 20" descr="dali-clock-s5-new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0521" y="4800600"/>
            <a:ext cx="1251479" cy="1676400"/>
          </a:xfrm>
          <a:prstGeom prst="rect">
            <a:avLst/>
          </a:prstGeom>
        </p:spPr>
      </p:pic>
      <p:pic>
        <p:nvPicPr>
          <p:cNvPr id="22" name="Picture 21" descr="dali-clock-tw0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271" y="4191000"/>
            <a:ext cx="1004729" cy="1565508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477000" y="1905000"/>
            <a:ext cx="533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77000" y="3884612"/>
            <a:ext cx="8382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477000" y="5789612"/>
            <a:ext cx="914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77000" y="2895600"/>
            <a:ext cx="15240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77000" y="4800600"/>
            <a:ext cx="15240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05600" y="129540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S’</a:t>
            </a:r>
            <a:r>
              <a:rPr lang="en-CA" sz="1200" i="1" dirty="0" smtClean="0"/>
              <a:t>1</a:t>
            </a:r>
            <a:endParaRPr lang="en-US" sz="1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59452" y="3143781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err="1" smtClean="0"/>
              <a:t>S’</a:t>
            </a:r>
            <a:r>
              <a:rPr lang="en-CA" sz="1200" i="1" dirty="0" err="1" smtClean="0"/>
              <a:t>n</a:t>
            </a:r>
            <a:endParaRPr lang="en-US" sz="1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000806" y="4876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err="1" smtClean="0"/>
              <a:t>S</a:t>
            </a:r>
            <a:r>
              <a:rPr lang="en-CA" sz="1200" i="1" dirty="0" err="1" smtClean="0"/>
              <a:t>m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7983390" y="205740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S’</a:t>
            </a:r>
            <a:r>
              <a:rPr lang="en-CA" sz="1200" i="1" dirty="0" smtClean="0"/>
              <a:t>2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61063" y="4267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S’</a:t>
            </a:r>
            <a:r>
              <a:rPr lang="en-CA" sz="1200" i="1" dirty="0" smtClean="0"/>
              <a:t>n+1</a:t>
            </a:r>
            <a:endParaRPr lang="en-US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3124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…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77000" y="4888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…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21361" y="1811179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rgbClr val="C00000"/>
                </a:solidFill>
              </a:rPr>
              <a:t>UML</a:t>
            </a:r>
            <a:endParaRPr lang="en-US" sz="1000" b="1" dirty="0">
              <a:solidFill>
                <a:srgbClr val="C00000"/>
              </a:solidFill>
            </a:endParaRPr>
          </a:p>
        </p:txBody>
      </p:sp>
      <p:pic>
        <p:nvPicPr>
          <p:cNvPr id="41" name="Picture 40" descr="do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1361" y="3196363"/>
            <a:ext cx="606410" cy="84223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121361" y="3178742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rgbClr val="C00000"/>
                </a:solidFill>
              </a:rPr>
              <a:t>UML</a:t>
            </a:r>
            <a:endParaRPr lang="en-US" sz="1000" b="1" dirty="0">
              <a:solidFill>
                <a:srgbClr val="C00000"/>
              </a:solidFill>
            </a:endParaRPr>
          </a:p>
        </p:txBody>
      </p:sp>
      <p:pic>
        <p:nvPicPr>
          <p:cNvPr id="43" name="Picture 42" descr="do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1361" y="5101363"/>
            <a:ext cx="606410" cy="84223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21361" y="5083742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rgbClr val="C00000"/>
                </a:solidFill>
              </a:rPr>
              <a:t>UML</a:t>
            </a:r>
            <a:endParaRPr lang="en-US" sz="1000" b="1" dirty="0">
              <a:solidFill>
                <a:srgbClr val="C00000"/>
              </a:solidFill>
            </a:endParaRPr>
          </a:p>
        </p:txBody>
      </p:sp>
      <p:pic>
        <p:nvPicPr>
          <p:cNvPr id="45" name="Picture 44" descr="do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4390" y="5329963"/>
            <a:ext cx="606410" cy="84223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794390" y="531234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rgbClr val="C00000"/>
                </a:solidFill>
              </a:rPr>
              <a:t>VML</a:t>
            </a:r>
            <a:endParaRPr lang="en-US" sz="1000" b="1" dirty="0">
              <a:solidFill>
                <a:srgbClr val="C00000"/>
              </a:solidFill>
            </a:endParaRPr>
          </a:p>
        </p:txBody>
      </p:sp>
      <p:pic>
        <p:nvPicPr>
          <p:cNvPr id="47" name="Picture 46" descr="do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361021"/>
            <a:ext cx="606410" cy="84223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791200" y="434340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rgbClr val="C00000"/>
                </a:solidFill>
              </a:rPr>
              <a:t>VML</a:t>
            </a:r>
            <a:endParaRPr lang="en-US" sz="1000" b="1" dirty="0">
              <a:solidFill>
                <a:srgbClr val="C00000"/>
              </a:solidFill>
            </a:endParaRPr>
          </a:p>
        </p:txBody>
      </p:sp>
      <p:pic>
        <p:nvPicPr>
          <p:cNvPr id="49" name="Picture 48" descr="do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4390" y="3424963"/>
            <a:ext cx="606410" cy="84223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794390" y="340734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rgbClr val="C00000"/>
                </a:solidFill>
              </a:rPr>
              <a:t>VML</a:t>
            </a:r>
            <a:endParaRPr lang="en-US" sz="1000" b="1" dirty="0">
              <a:solidFill>
                <a:srgbClr val="C00000"/>
              </a:solidFill>
            </a:endParaRPr>
          </a:p>
        </p:txBody>
      </p:sp>
      <p:pic>
        <p:nvPicPr>
          <p:cNvPr id="51" name="Picture 50" descr="do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456021"/>
            <a:ext cx="606410" cy="84223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791200" y="243840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rgbClr val="C00000"/>
                </a:solidFill>
              </a:rPr>
              <a:t>VML</a:t>
            </a:r>
            <a:endParaRPr lang="en-US" sz="1000" b="1" dirty="0">
              <a:solidFill>
                <a:srgbClr val="C00000"/>
              </a:solidFill>
            </a:endParaRPr>
          </a:p>
        </p:txBody>
      </p:sp>
      <p:pic>
        <p:nvPicPr>
          <p:cNvPr id="53" name="Picture 52" descr="do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465421"/>
            <a:ext cx="606410" cy="84223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791200" y="144780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rgbClr val="C00000"/>
                </a:solidFill>
              </a:rPr>
              <a:t>VML</a:t>
            </a:r>
            <a:endParaRPr lang="en-US" sz="1000" b="1" dirty="0">
              <a:solidFill>
                <a:srgbClr val="C0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807161" y="2209800"/>
            <a:ext cx="304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807161" y="3581400"/>
            <a:ext cx="304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807161" y="5561012"/>
            <a:ext cx="304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188161" y="1447800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rgbClr val="C00000"/>
                </a:solidFill>
              </a:rPr>
              <a:t>VML4Umple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75" name="Plus 74"/>
          <p:cNvSpPr/>
          <p:nvPr/>
        </p:nvSpPr>
        <p:spPr>
          <a:xfrm>
            <a:off x="5410200" y="1752600"/>
            <a:ext cx="304800" cy="304800"/>
          </a:xfrm>
          <a:prstGeom prst="mathPlus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Plus 75"/>
          <p:cNvSpPr/>
          <p:nvPr/>
        </p:nvSpPr>
        <p:spPr>
          <a:xfrm>
            <a:off x="5410200" y="2743200"/>
            <a:ext cx="304800" cy="304800"/>
          </a:xfrm>
          <a:prstGeom prst="mathPlus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Plus 76"/>
          <p:cNvSpPr/>
          <p:nvPr/>
        </p:nvSpPr>
        <p:spPr>
          <a:xfrm>
            <a:off x="5410200" y="3733800"/>
            <a:ext cx="304800" cy="304800"/>
          </a:xfrm>
          <a:prstGeom prst="mathPlus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lus 77"/>
          <p:cNvSpPr/>
          <p:nvPr/>
        </p:nvSpPr>
        <p:spPr>
          <a:xfrm>
            <a:off x="5410200" y="4648200"/>
            <a:ext cx="304800" cy="304800"/>
          </a:xfrm>
          <a:prstGeom prst="mathPlus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Plus 78"/>
          <p:cNvSpPr/>
          <p:nvPr/>
        </p:nvSpPr>
        <p:spPr>
          <a:xfrm>
            <a:off x="5410200" y="5638800"/>
            <a:ext cx="304800" cy="304800"/>
          </a:xfrm>
          <a:prstGeom prst="mathPlus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371600" y="987623"/>
            <a:ext cx="1319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Original systems</a:t>
            </a:r>
            <a:endParaRPr lang="en-US" sz="12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2819400" y="987623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System models</a:t>
            </a:r>
            <a:endParaRPr lang="en-US" sz="1200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4263617" y="987623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Product line</a:t>
            </a:r>
            <a:endParaRPr lang="en-US" sz="1200" i="1" dirty="0"/>
          </a:p>
        </p:txBody>
      </p:sp>
      <p:sp>
        <p:nvSpPr>
          <p:cNvPr id="84" name="TextBox 83"/>
          <p:cNvSpPr txBox="1"/>
          <p:nvPr/>
        </p:nvSpPr>
        <p:spPr>
          <a:xfrm>
            <a:off x="5410200" y="987623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Invocation files</a:t>
            </a:r>
            <a:endParaRPr lang="en-US" sz="1200" i="1" dirty="0"/>
          </a:p>
        </p:txBody>
      </p:sp>
      <p:sp>
        <p:nvSpPr>
          <p:cNvPr id="85" name="TextBox 84"/>
          <p:cNvSpPr txBox="1"/>
          <p:nvPr/>
        </p:nvSpPr>
        <p:spPr>
          <a:xfrm>
            <a:off x="6705600" y="987623"/>
            <a:ext cx="2399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Variety of systems in the domain</a:t>
            </a:r>
            <a:endParaRPr lang="en-US" sz="1200" i="1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2667000" y="1126123"/>
            <a:ext cx="213167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4054033" y="1140023"/>
            <a:ext cx="213167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553200" y="1140023"/>
            <a:ext cx="213167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197538" y="987623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i="1" dirty="0" smtClean="0">
                <a:solidFill>
                  <a:srgbClr val="C00000"/>
                </a:solidFill>
              </a:rPr>
              <a:t>+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Technologies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ERD – to extract application data structures</a:t>
            </a:r>
          </a:p>
          <a:p>
            <a:r>
              <a:rPr lang="en-CA" dirty="0" smtClean="0"/>
              <a:t>UML – class and use case diagrams to model original systems</a:t>
            </a:r>
          </a:p>
          <a:p>
            <a:r>
              <a:rPr lang="en-CA" dirty="0" err="1" smtClean="0"/>
              <a:t>UMLet</a:t>
            </a:r>
            <a:r>
              <a:rPr lang="en-CA" dirty="0" smtClean="0"/>
              <a:t> – GUI tool for graphical UML modeling that uses XML-based file format</a:t>
            </a:r>
          </a:p>
          <a:p>
            <a:r>
              <a:rPr lang="en-CA" dirty="0" err="1" smtClean="0"/>
              <a:t>Umple</a:t>
            </a:r>
            <a:r>
              <a:rPr lang="en-CA" dirty="0" smtClean="0"/>
              <a:t> – textual language based on UML allowing for object-oriented code generation</a:t>
            </a:r>
          </a:p>
          <a:p>
            <a:r>
              <a:rPr lang="en-CA" dirty="0" smtClean="0"/>
              <a:t>VML – language for modeling </a:t>
            </a:r>
            <a:r>
              <a:rPr lang="en-CA" dirty="0" err="1" smtClean="0"/>
              <a:t>variabilities</a:t>
            </a:r>
            <a:r>
              <a:rPr lang="en-CA" dirty="0" smtClean="0"/>
              <a:t> and invoking features to build individual systems</a:t>
            </a:r>
          </a:p>
          <a:p>
            <a:r>
              <a:rPr lang="en-CA" dirty="0" smtClean="0"/>
              <a:t>VML4Umple – product line modeling language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3581400" cy="4343400"/>
          </a:xfrm>
        </p:spPr>
        <p:txBody>
          <a:bodyPr/>
          <a:lstStyle/>
          <a:p>
            <a:r>
              <a:rPr lang="en-CA" dirty="0" err="1" smtClean="0"/>
              <a:t>Klok</a:t>
            </a:r>
            <a:endParaRPr lang="en-CA" dirty="0" smtClean="0"/>
          </a:p>
          <a:p>
            <a:pPr lvl="1"/>
            <a:r>
              <a:rPr lang="en-CA" sz="2000" dirty="0" smtClean="0"/>
              <a:t>Free, single-user</a:t>
            </a:r>
          </a:p>
          <a:p>
            <a:pPr lvl="1"/>
            <a:r>
              <a:rPr lang="en-CA" sz="2000" dirty="0" smtClean="0"/>
              <a:t>DB tables: </a:t>
            </a:r>
            <a:r>
              <a:rPr lang="en-CA" sz="2000" dirty="0" smtClean="0">
                <a:solidFill>
                  <a:srgbClr val="7030A0"/>
                </a:solidFill>
              </a:rPr>
              <a:t>N/A</a:t>
            </a:r>
          </a:p>
          <a:p>
            <a:pPr lvl="1"/>
            <a:r>
              <a:rPr lang="en-CA" sz="2000" dirty="0" smtClean="0"/>
              <a:t>Classes: </a:t>
            </a:r>
            <a:r>
              <a:rPr lang="en-CA" sz="2000" dirty="0" smtClean="0">
                <a:solidFill>
                  <a:srgbClr val="7030A0"/>
                </a:solidFill>
              </a:rPr>
              <a:t>2</a:t>
            </a:r>
          </a:p>
          <a:p>
            <a:pPr lvl="1"/>
            <a:r>
              <a:rPr lang="en-CA" sz="2000" dirty="0" smtClean="0"/>
              <a:t>Clusters: </a:t>
            </a:r>
            <a:r>
              <a:rPr lang="en-CA" sz="2000" dirty="0" smtClean="0">
                <a:solidFill>
                  <a:srgbClr val="7030A0"/>
                </a:solidFill>
              </a:rPr>
              <a:t>2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err="1" smtClean="0"/>
              <a:t>Leia</a:t>
            </a:r>
            <a:endParaRPr lang="en-CA" dirty="0" smtClean="0"/>
          </a:p>
          <a:p>
            <a:pPr lvl="1"/>
            <a:r>
              <a:rPr lang="en-CA" sz="2000" dirty="0" smtClean="0"/>
              <a:t>Proprietary, multi-user</a:t>
            </a:r>
          </a:p>
          <a:p>
            <a:pPr lvl="1"/>
            <a:r>
              <a:rPr lang="en-CA" sz="2000" dirty="0" smtClean="0"/>
              <a:t>DB tables: </a:t>
            </a:r>
            <a:r>
              <a:rPr lang="en-CA" sz="2000" dirty="0" smtClean="0">
                <a:solidFill>
                  <a:srgbClr val="7030A0"/>
                </a:solidFill>
              </a:rPr>
              <a:t>55</a:t>
            </a:r>
          </a:p>
          <a:p>
            <a:pPr lvl="1"/>
            <a:r>
              <a:rPr lang="en-CA" sz="2000" dirty="0" smtClean="0"/>
              <a:t>Classes: </a:t>
            </a:r>
            <a:r>
              <a:rPr lang="en-CA" sz="2000" dirty="0" smtClean="0">
                <a:solidFill>
                  <a:srgbClr val="7030A0"/>
                </a:solidFill>
              </a:rPr>
              <a:t>54</a:t>
            </a:r>
          </a:p>
          <a:p>
            <a:pPr lvl="1"/>
            <a:r>
              <a:rPr lang="en-CA" sz="2000" dirty="0" smtClean="0"/>
              <a:t>Clusters: </a:t>
            </a:r>
            <a:r>
              <a:rPr lang="en-CA" sz="2000" dirty="0" smtClean="0">
                <a:solidFill>
                  <a:srgbClr val="7030A0"/>
                </a:solidFill>
              </a:rPr>
              <a:t>7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05400" y="1219200"/>
            <a:ext cx="4038600" cy="426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480" marR="0" lvl="0" indent="-3657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Microsoft Sans Serif" pitchFamily="34" charset="0"/>
              </a:rPr>
              <a:t>Anuko</a:t>
            </a: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Microsoft Sans Serif" pitchFamily="34" charset="0"/>
              </a:rPr>
              <a:t> Time Tracker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100000"/>
              <a:buFontTx/>
              <a:buChar char="–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Open source, multi-user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100000"/>
              <a:buFontTx/>
              <a:buChar char="–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DB tables: 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16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100000"/>
              <a:buFontTx/>
              <a:buChar char="–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Classes: 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15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100000"/>
              <a:buFontTx/>
              <a:buChar char="–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Clusters: 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6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100000"/>
              <a:tabLst/>
              <a:defRPr/>
            </a:pPr>
            <a:endParaRPr kumimoji="0" lang="en-CA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  <a:p>
            <a:pPr marL="411480" marR="0" lvl="0" indent="-3657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Microsoft Sans Serif" pitchFamily="34" charset="0"/>
              </a:rPr>
              <a:t>TimeTrex</a:t>
            </a: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100000"/>
              <a:buFontTx/>
              <a:buChar char="–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Open source, multi-user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100000"/>
              <a:buFontTx/>
              <a:buChar char="–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DB tables: 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99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100000"/>
              <a:buFontTx/>
              <a:buChar char="–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Classes: 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122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100000"/>
              <a:buFontTx/>
              <a:buChar char="–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Clusters: 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itchFamily="34" charset="0"/>
                <a:cs typeface="+mn-cs"/>
              </a:rPr>
              <a:t>17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100000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– </a:t>
            </a:r>
            <a:r>
              <a:rPr lang="en-CA" dirty="0" err="1" smtClean="0"/>
              <a:t>Klok</a:t>
            </a:r>
            <a:r>
              <a:rPr lang="en-CA" dirty="0" smtClean="0"/>
              <a:t> - Screenshot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0" descr="timesheet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954840"/>
            <a:ext cx="7078778" cy="529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klokFromUIClustersWithLeg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143000"/>
            <a:ext cx="3333750" cy="29527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52600" y="990600"/>
            <a:ext cx="12192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klok_use_ca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219200"/>
            <a:ext cx="2762250" cy="190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00200" y="1143000"/>
            <a:ext cx="2971800" cy="1981200"/>
          </a:xfrm>
          <a:prstGeom prst="rect">
            <a:avLst/>
          </a:prstGeom>
          <a:noFill/>
          <a:ln w="190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– </a:t>
            </a:r>
            <a:r>
              <a:rPr lang="en-CA" dirty="0" err="1" smtClean="0"/>
              <a:t>Klok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1371600" cy="304800"/>
          </a:xfrm>
        </p:spPr>
        <p:txBody>
          <a:bodyPr/>
          <a:lstStyle/>
          <a:p>
            <a:pPr>
              <a:buNone/>
            </a:pPr>
            <a:r>
              <a:rPr lang="en-CA" sz="2000" dirty="0" smtClean="0">
                <a:solidFill>
                  <a:srgbClr val="C00000"/>
                </a:solidFill>
              </a:rPr>
              <a:t>Use cases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 descr="tam_product_family_kl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50" y="4210050"/>
            <a:ext cx="5619750" cy="21907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81600" y="1143000"/>
            <a:ext cx="3657600" cy="2895600"/>
          </a:xfrm>
          <a:prstGeom prst="rect">
            <a:avLst/>
          </a:prstGeom>
          <a:noFill/>
          <a:ln w="190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0" y="990600"/>
            <a:ext cx="12192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257800" y="914400"/>
            <a:ext cx="1828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480" marR="0" lvl="0" indent="-3657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Microsoft Sans Serif" pitchFamily="34" charset="0"/>
              </a:rPr>
              <a:t>Class diagram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itchFamily="34" charset="0"/>
              <a:ea typeface="+mn-ea"/>
              <a:cs typeface="Microsoft Sans Serif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76400" y="4191000"/>
            <a:ext cx="7162800" cy="2133600"/>
          </a:xfrm>
          <a:prstGeom prst="rect">
            <a:avLst/>
          </a:prstGeom>
          <a:noFill/>
          <a:ln w="190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81200" y="4038600"/>
            <a:ext cx="1600201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828800" y="3962400"/>
            <a:ext cx="16764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480" marR="0" lvl="0" indent="-3657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1AA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Microsoft Sans Serif" pitchFamily="34" charset="0"/>
              </a:rPr>
              <a:t>Product line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itchFamily="34" charset="0"/>
              <a:ea typeface="+mn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– </a:t>
            </a:r>
            <a:r>
              <a:rPr lang="en-CA" dirty="0" err="1" smtClean="0"/>
              <a:t>Klok</a:t>
            </a:r>
            <a:r>
              <a:rPr lang="en-CA" dirty="0" smtClean="0"/>
              <a:t> – </a:t>
            </a:r>
            <a:r>
              <a:rPr lang="en-CA" dirty="0" err="1" smtClean="0"/>
              <a:t>Umple</a:t>
            </a:r>
            <a:r>
              <a:rPr lang="en-CA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3429000" cy="5334000"/>
          </a:xfrm>
        </p:spPr>
        <p:txBody>
          <a:bodyPr/>
          <a:lstStyle/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Project{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String name;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Double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hoursEstimate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Boolean archived;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TimeEntry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Date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Double duration;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String comment;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Time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startTime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Time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endTime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Client{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String name;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String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emailAddress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String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phoneNumber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association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0..1 Project parent &lt;- * Project;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association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0..1 Project &lt;- *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TimeEntry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association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0..1 Client &lt;- * Project; 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System Generation for TAM Product Lines, presented by Jenya Levin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8477F-E8E4-4D75-AB71-7F7996CB992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3936_slide">
  <a:themeElements>
    <a:clrScheme name="Office Theme 2">
      <a:dk1>
        <a:srgbClr val="696969"/>
      </a:dk1>
      <a:lt1>
        <a:srgbClr val="FFFFFF"/>
      </a:lt1>
      <a:dk2>
        <a:srgbClr val="556B2F"/>
      </a:dk2>
      <a:lt2>
        <a:srgbClr val="FFFFFF"/>
      </a:lt2>
      <a:accent1>
        <a:srgbClr val="7FA047"/>
      </a:accent1>
      <a:accent2>
        <a:srgbClr val="4791A1"/>
      </a:accent2>
      <a:accent3>
        <a:srgbClr val="B4BAAD"/>
      </a:accent3>
      <a:accent4>
        <a:srgbClr val="DADADA"/>
      </a:accent4>
      <a:accent5>
        <a:srgbClr val="C0CDB1"/>
      </a:accent5>
      <a:accent6>
        <a:srgbClr val="3F8391"/>
      </a:accent6>
      <a:hlink>
        <a:srgbClr val="A5C274"/>
      </a:hlink>
      <a:folHlink>
        <a:srgbClr val="74B4C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96969"/>
        </a:dk1>
        <a:lt1>
          <a:srgbClr val="FFFFFF"/>
        </a:lt1>
        <a:dk2>
          <a:srgbClr val="556B2F"/>
        </a:dk2>
        <a:lt2>
          <a:srgbClr val="FFFFFF"/>
        </a:lt2>
        <a:accent1>
          <a:srgbClr val="AFC985"/>
        </a:accent1>
        <a:accent2>
          <a:srgbClr val="8DB14F"/>
        </a:accent2>
        <a:accent3>
          <a:srgbClr val="B4BAAD"/>
        </a:accent3>
        <a:accent4>
          <a:srgbClr val="DADADA"/>
        </a:accent4>
        <a:accent5>
          <a:srgbClr val="D4E1C2"/>
        </a:accent5>
        <a:accent6>
          <a:srgbClr val="7FA047"/>
        </a:accent6>
        <a:hlink>
          <a:srgbClr val="718E3F"/>
        </a:hlink>
        <a:folHlink>
          <a:srgbClr val="556B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96969"/>
        </a:dk1>
        <a:lt1>
          <a:srgbClr val="FFFFFF"/>
        </a:lt1>
        <a:dk2>
          <a:srgbClr val="556B2F"/>
        </a:dk2>
        <a:lt2>
          <a:srgbClr val="FFFFFF"/>
        </a:lt2>
        <a:accent1>
          <a:srgbClr val="7FA047"/>
        </a:accent1>
        <a:accent2>
          <a:srgbClr val="4791A1"/>
        </a:accent2>
        <a:accent3>
          <a:srgbClr val="B4BAAD"/>
        </a:accent3>
        <a:accent4>
          <a:srgbClr val="DADADA"/>
        </a:accent4>
        <a:accent5>
          <a:srgbClr val="C0CDB1"/>
        </a:accent5>
        <a:accent6>
          <a:srgbClr val="3F8391"/>
        </a:accent6>
        <a:hlink>
          <a:srgbClr val="A5C274"/>
        </a:hlink>
        <a:folHlink>
          <a:srgbClr val="74B4C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96969"/>
        </a:dk1>
        <a:lt1>
          <a:srgbClr val="FFFFFF"/>
        </a:lt1>
        <a:dk2>
          <a:srgbClr val="556B2F"/>
        </a:dk2>
        <a:lt2>
          <a:srgbClr val="FFFFFF"/>
        </a:lt2>
        <a:accent1>
          <a:srgbClr val="FF5173"/>
        </a:accent1>
        <a:accent2>
          <a:srgbClr val="F01DFF"/>
        </a:accent2>
        <a:accent3>
          <a:srgbClr val="B4BAAD"/>
        </a:accent3>
        <a:accent4>
          <a:srgbClr val="DADADA"/>
        </a:accent4>
        <a:accent5>
          <a:srgbClr val="FFB3BC"/>
        </a:accent5>
        <a:accent6>
          <a:srgbClr val="D919E7"/>
        </a:accent6>
        <a:hlink>
          <a:srgbClr val="F86D21"/>
        </a:hlink>
        <a:folHlink>
          <a:srgbClr val="98F2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96969"/>
        </a:dk1>
        <a:lt1>
          <a:srgbClr val="FFFFFF"/>
        </a:lt1>
        <a:dk2>
          <a:srgbClr val="556B2F"/>
        </a:dk2>
        <a:lt2>
          <a:srgbClr val="FFFFFF"/>
        </a:lt2>
        <a:accent1>
          <a:srgbClr val="9EFF03"/>
        </a:accent1>
        <a:accent2>
          <a:srgbClr val="6B6DFF"/>
        </a:accent2>
        <a:accent3>
          <a:srgbClr val="B4BAAD"/>
        </a:accent3>
        <a:accent4>
          <a:srgbClr val="DADADA"/>
        </a:accent4>
        <a:accent5>
          <a:srgbClr val="CCFFAA"/>
        </a:accent5>
        <a:accent6>
          <a:srgbClr val="6062E7"/>
        </a:accent6>
        <a:hlink>
          <a:srgbClr val="EB4B71"/>
        </a:hlink>
        <a:folHlink>
          <a:srgbClr val="E9BC3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696969"/>
        </a:lt2>
        <a:accent1>
          <a:srgbClr val="AFC985"/>
        </a:accent1>
        <a:accent2>
          <a:srgbClr val="8DB14F"/>
        </a:accent2>
        <a:accent3>
          <a:srgbClr val="FFFFFF"/>
        </a:accent3>
        <a:accent4>
          <a:srgbClr val="000000"/>
        </a:accent4>
        <a:accent5>
          <a:srgbClr val="D4E1C2"/>
        </a:accent5>
        <a:accent6>
          <a:srgbClr val="7FA047"/>
        </a:accent6>
        <a:hlink>
          <a:srgbClr val="718E3F"/>
        </a:hlink>
        <a:folHlink>
          <a:srgbClr val="556B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696969"/>
        </a:lt2>
        <a:accent1>
          <a:srgbClr val="7FA047"/>
        </a:accent1>
        <a:accent2>
          <a:srgbClr val="4791A1"/>
        </a:accent2>
        <a:accent3>
          <a:srgbClr val="FFFFFF"/>
        </a:accent3>
        <a:accent4>
          <a:srgbClr val="000000"/>
        </a:accent4>
        <a:accent5>
          <a:srgbClr val="C0CDB1"/>
        </a:accent5>
        <a:accent6>
          <a:srgbClr val="3F8391"/>
        </a:accent6>
        <a:hlink>
          <a:srgbClr val="A5C274"/>
        </a:hlink>
        <a:folHlink>
          <a:srgbClr val="74B4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696969"/>
        </a:lt2>
        <a:accent1>
          <a:srgbClr val="FF5173"/>
        </a:accent1>
        <a:accent2>
          <a:srgbClr val="F01DFF"/>
        </a:accent2>
        <a:accent3>
          <a:srgbClr val="FFFFFF"/>
        </a:accent3>
        <a:accent4>
          <a:srgbClr val="000000"/>
        </a:accent4>
        <a:accent5>
          <a:srgbClr val="FFB3BC"/>
        </a:accent5>
        <a:accent6>
          <a:srgbClr val="D919E7"/>
        </a:accent6>
        <a:hlink>
          <a:srgbClr val="F86D21"/>
        </a:hlink>
        <a:folHlink>
          <a:srgbClr val="98F2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696969"/>
        </a:lt2>
        <a:accent1>
          <a:srgbClr val="9EFF03"/>
        </a:accent1>
        <a:accent2>
          <a:srgbClr val="6B6DFF"/>
        </a:accent2>
        <a:accent3>
          <a:srgbClr val="FFFFFF"/>
        </a:accent3>
        <a:accent4>
          <a:srgbClr val="000000"/>
        </a:accent4>
        <a:accent5>
          <a:srgbClr val="CCFFAA"/>
        </a:accent5>
        <a:accent6>
          <a:srgbClr val="6062E7"/>
        </a:accent6>
        <a:hlink>
          <a:srgbClr val="EB4B71"/>
        </a:hlink>
        <a:folHlink>
          <a:srgbClr val="E9BC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696969"/>
      </a:dk1>
      <a:lt1>
        <a:srgbClr val="FFFFFF"/>
      </a:lt1>
      <a:dk2>
        <a:srgbClr val="556B2F"/>
      </a:dk2>
      <a:lt2>
        <a:srgbClr val="FFFFFF"/>
      </a:lt2>
      <a:accent1>
        <a:srgbClr val="7FA047"/>
      </a:accent1>
      <a:accent2>
        <a:srgbClr val="4791A1"/>
      </a:accent2>
      <a:accent3>
        <a:srgbClr val="B4BAAD"/>
      </a:accent3>
      <a:accent4>
        <a:srgbClr val="DADADA"/>
      </a:accent4>
      <a:accent5>
        <a:srgbClr val="C0CDB1"/>
      </a:accent5>
      <a:accent6>
        <a:srgbClr val="3F8391"/>
      </a:accent6>
      <a:hlink>
        <a:srgbClr val="A5C274"/>
      </a:hlink>
      <a:folHlink>
        <a:srgbClr val="74B4C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696969"/>
        </a:dk1>
        <a:lt1>
          <a:srgbClr val="FFFFFF"/>
        </a:lt1>
        <a:dk2>
          <a:srgbClr val="556B2F"/>
        </a:dk2>
        <a:lt2>
          <a:srgbClr val="FFFFFF"/>
        </a:lt2>
        <a:accent1>
          <a:srgbClr val="AFC985"/>
        </a:accent1>
        <a:accent2>
          <a:srgbClr val="8DB14F"/>
        </a:accent2>
        <a:accent3>
          <a:srgbClr val="B4BAAD"/>
        </a:accent3>
        <a:accent4>
          <a:srgbClr val="DADADA"/>
        </a:accent4>
        <a:accent5>
          <a:srgbClr val="D4E1C2"/>
        </a:accent5>
        <a:accent6>
          <a:srgbClr val="7FA047"/>
        </a:accent6>
        <a:hlink>
          <a:srgbClr val="718E3F"/>
        </a:hlink>
        <a:folHlink>
          <a:srgbClr val="556B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696969"/>
        </a:dk1>
        <a:lt1>
          <a:srgbClr val="FFFFFF"/>
        </a:lt1>
        <a:dk2>
          <a:srgbClr val="556B2F"/>
        </a:dk2>
        <a:lt2>
          <a:srgbClr val="FFFFFF"/>
        </a:lt2>
        <a:accent1>
          <a:srgbClr val="7FA047"/>
        </a:accent1>
        <a:accent2>
          <a:srgbClr val="4791A1"/>
        </a:accent2>
        <a:accent3>
          <a:srgbClr val="B4BAAD"/>
        </a:accent3>
        <a:accent4>
          <a:srgbClr val="DADADA"/>
        </a:accent4>
        <a:accent5>
          <a:srgbClr val="C0CDB1"/>
        </a:accent5>
        <a:accent6>
          <a:srgbClr val="3F8391"/>
        </a:accent6>
        <a:hlink>
          <a:srgbClr val="A5C274"/>
        </a:hlink>
        <a:folHlink>
          <a:srgbClr val="74B4C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696969"/>
        </a:dk1>
        <a:lt1>
          <a:srgbClr val="FFFFFF"/>
        </a:lt1>
        <a:dk2>
          <a:srgbClr val="556B2F"/>
        </a:dk2>
        <a:lt2>
          <a:srgbClr val="FFFFFF"/>
        </a:lt2>
        <a:accent1>
          <a:srgbClr val="FF5173"/>
        </a:accent1>
        <a:accent2>
          <a:srgbClr val="F01DFF"/>
        </a:accent2>
        <a:accent3>
          <a:srgbClr val="B4BAAD"/>
        </a:accent3>
        <a:accent4>
          <a:srgbClr val="DADADA"/>
        </a:accent4>
        <a:accent5>
          <a:srgbClr val="FFB3BC"/>
        </a:accent5>
        <a:accent6>
          <a:srgbClr val="D919E7"/>
        </a:accent6>
        <a:hlink>
          <a:srgbClr val="F86D21"/>
        </a:hlink>
        <a:folHlink>
          <a:srgbClr val="98F2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696969"/>
        </a:dk1>
        <a:lt1>
          <a:srgbClr val="FFFFFF"/>
        </a:lt1>
        <a:dk2>
          <a:srgbClr val="556B2F"/>
        </a:dk2>
        <a:lt2>
          <a:srgbClr val="FFFFFF"/>
        </a:lt2>
        <a:accent1>
          <a:srgbClr val="9EFF03"/>
        </a:accent1>
        <a:accent2>
          <a:srgbClr val="6B6DFF"/>
        </a:accent2>
        <a:accent3>
          <a:srgbClr val="B4BAAD"/>
        </a:accent3>
        <a:accent4>
          <a:srgbClr val="DADADA"/>
        </a:accent4>
        <a:accent5>
          <a:srgbClr val="CCFFAA"/>
        </a:accent5>
        <a:accent6>
          <a:srgbClr val="6062E7"/>
        </a:accent6>
        <a:hlink>
          <a:srgbClr val="EB4B71"/>
        </a:hlink>
        <a:folHlink>
          <a:srgbClr val="E9BC3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696969"/>
        </a:lt2>
        <a:accent1>
          <a:srgbClr val="AFC985"/>
        </a:accent1>
        <a:accent2>
          <a:srgbClr val="8DB14F"/>
        </a:accent2>
        <a:accent3>
          <a:srgbClr val="FFFFFF"/>
        </a:accent3>
        <a:accent4>
          <a:srgbClr val="000000"/>
        </a:accent4>
        <a:accent5>
          <a:srgbClr val="D4E1C2"/>
        </a:accent5>
        <a:accent6>
          <a:srgbClr val="7FA047"/>
        </a:accent6>
        <a:hlink>
          <a:srgbClr val="718E3F"/>
        </a:hlink>
        <a:folHlink>
          <a:srgbClr val="556B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696969"/>
        </a:lt2>
        <a:accent1>
          <a:srgbClr val="7FA047"/>
        </a:accent1>
        <a:accent2>
          <a:srgbClr val="4791A1"/>
        </a:accent2>
        <a:accent3>
          <a:srgbClr val="FFFFFF"/>
        </a:accent3>
        <a:accent4>
          <a:srgbClr val="000000"/>
        </a:accent4>
        <a:accent5>
          <a:srgbClr val="C0CDB1"/>
        </a:accent5>
        <a:accent6>
          <a:srgbClr val="3F8391"/>
        </a:accent6>
        <a:hlink>
          <a:srgbClr val="A5C274"/>
        </a:hlink>
        <a:folHlink>
          <a:srgbClr val="74B4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696969"/>
        </a:lt2>
        <a:accent1>
          <a:srgbClr val="FF5173"/>
        </a:accent1>
        <a:accent2>
          <a:srgbClr val="F01DFF"/>
        </a:accent2>
        <a:accent3>
          <a:srgbClr val="FFFFFF"/>
        </a:accent3>
        <a:accent4>
          <a:srgbClr val="000000"/>
        </a:accent4>
        <a:accent5>
          <a:srgbClr val="FFB3BC"/>
        </a:accent5>
        <a:accent6>
          <a:srgbClr val="D919E7"/>
        </a:accent6>
        <a:hlink>
          <a:srgbClr val="F86D21"/>
        </a:hlink>
        <a:folHlink>
          <a:srgbClr val="98F2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696969"/>
        </a:lt2>
        <a:accent1>
          <a:srgbClr val="9EFF03"/>
        </a:accent1>
        <a:accent2>
          <a:srgbClr val="6B6DFF"/>
        </a:accent2>
        <a:accent3>
          <a:srgbClr val="FFFFFF"/>
        </a:accent3>
        <a:accent4>
          <a:srgbClr val="000000"/>
        </a:accent4>
        <a:accent5>
          <a:srgbClr val="CCFFAA"/>
        </a:accent5>
        <a:accent6>
          <a:srgbClr val="6062E7"/>
        </a:accent6>
        <a:hlink>
          <a:srgbClr val="EB4B71"/>
        </a:hlink>
        <a:folHlink>
          <a:srgbClr val="E9BC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0551_slide">
  <a:themeElements>
    <a:clrScheme name="Default Design 3">
      <a:dk1>
        <a:srgbClr val="000000"/>
      </a:dk1>
      <a:lt1>
        <a:srgbClr val="F7E3BD"/>
      </a:lt1>
      <a:dk2>
        <a:srgbClr val="000000"/>
      </a:dk2>
      <a:lt2>
        <a:srgbClr val="B2B2B2"/>
      </a:lt2>
      <a:accent1>
        <a:srgbClr val="61BBEB"/>
      </a:accent1>
      <a:accent2>
        <a:srgbClr val="E5A733"/>
      </a:accent2>
      <a:accent3>
        <a:srgbClr val="FAEFDB"/>
      </a:accent3>
      <a:accent4>
        <a:srgbClr val="000000"/>
      </a:accent4>
      <a:accent5>
        <a:srgbClr val="B7DAF3"/>
      </a:accent5>
      <a:accent6>
        <a:srgbClr val="CF972D"/>
      </a:accent6>
      <a:hlink>
        <a:srgbClr val="177DB4"/>
      </a:hlink>
      <a:folHlink>
        <a:srgbClr val="8A62EB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7E3BD"/>
        </a:lt1>
        <a:dk2>
          <a:srgbClr val="000000"/>
        </a:dk2>
        <a:lt2>
          <a:srgbClr val="B2B2B2"/>
        </a:lt2>
        <a:accent1>
          <a:srgbClr val="E29D1D"/>
        </a:accent1>
        <a:accent2>
          <a:srgbClr val="EEC578"/>
        </a:accent2>
        <a:accent3>
          <a:srgbClr val="FAEFDB"/>
        </a:accent3>
        <a:accent4>
          <a:srgbClr val="000000"/>
        </a:accent4>
        <a:accent5>
          <a:srgbClr val="EECCAB"/>
        </a:accent5>
        <a:accent6>
          <a:srgbClr val="D8B26C"/>
        </a:accent6>
        <a:hlink>
          <a:srgbClr val="CEAA63"/>
        </a:hlink>
        <a:folHlink>
          <a:srgbClr val="B57D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7E3BD"/>
        </a:lt1>
        <a:dk2>
          <a:srgbClr val="000000"/>
        </a:dk2>
        <a:lt2>
          <a:srgbClr val="B2B2B2"/>
        </a:lt2>
        <a:accent1>
          <a:srgbClr val="E5A734"/>
        </a:accent1>
        <a:accent2>
          <a:srgbClr val="E2751D"/>
        </a:accent2>
        <a:accent3>
          <a:srgbClr val="FAEFDB"/>
        </a:accent3>
        <a:accent4>
          <a:srgbClr val="000000"/>
        </a:accent4>
        <a:accent5>
          <a:srgbClr val="F0D0AE"/>
        </a:accent5>
        <a:accent6>
          <a:srgbClr val="CD6919"/>
        </a:accent6>
        <a:hlink>
          <a:srgbClr val="CBB11A"/>
        </a:hlink>
        <a:folHlink>
          <a:srgbClr val="CB8D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7E3BD"/>
        </a:lt1>
        <a:dk2>
          <a:srgbClr val="000000"/>
        </a:dk2>
        <a:lt2>
          <a:srgbClr val="B2B2B2"/>
        </a:lt2>
        <a:accent1>
          <a:srgbClr val="61BBEB"/>
        </a:accent1>
        <a:accent2>
          <a:srgbClr val="E5A733"/>
        </a:accent2>
        <a:accent3>
          <a:srgbClr val="FAEFDB"/>
        </a:accent3>
        <a:accent4>
          <a:srgbClr val="000000"/>
        </a:accent4>
        <a:accent5>
          <a:srgbClr val="B7DAF3"/>
        </a:accent5>
        <a:accent6>
          <a:srgbClr val="CF972D"/>
        </a:accent6>
        <a:hlink>
          <a:srgbClr val="177DB4"/>
        </a:hlink>
        <a:folHlink>
          <a:srgbClr val="8A62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7E3BD"/>
        </a:lt1>
        <a:dk2>
          <a:srgbClr val="000000"/>
        </a:dk2>
        <a:lt2>
          <a:srgbClr val="B2B2B2"/>
        </a:lt2>
        <a:accent1>
          <a:srgbClr val="9DB417"/>
        </a:accent1>
        <a:accent2>
          <a:srgbClr val="E5A733"/>
        </a:accent2>
        <a:accent3>
          <a:srgbClr val="FAEFDB"/>
        </a:accent3>
        <a:accent4>
          <a:srgbClr val="000000"/>
        </a:accent4>
        <a:accent5>
          <a:srgbClr val="CCD6AB"/>
        </a:accent5>
        <a:accent6>
          <a:srgbClr val="CF972D"/>
        </a:accent6>
        <a:hlink>
          <a:srgbClr val="1D59E2"/>
        </a:hlink>
        <a:folHlink>
          <a:srgbClr val="CB1A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29D1D"/>
        </a:accent1>
        <a:accent2>
          <a:srgbClr val="EEC578"/>
        </a:accent2>
        <a:accent3>
          <a:srgbClr val="FFFFFF"/>
        </a:accent3>
        <a:accent4>
          <a:srgbClr val="000000"/>
        </a:accent4>
        <a:accent5>
          <a:srgbClr val="EECCAB"/>
        </a:accent5>
        <a:accent6>
          <a:srgbClr val="D8B26C"/>
        </a:accent6>
        <a:hlink>
          <a:srgbClr val="CEAA63"/>
        </a:hlink>
        <a:folHlink>
          <a:srgbClr val="B57D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5A734"/>
        </a:accent1>
        <a:accent2>
          <a:srgbClr val="E2751D"/>
        </a:accent2>
        <a:accent3>
          <a:srgbClr val="FFFFFF"/>
        </a:accent3>
        <a:accent4>
          <a:srgbClr val="000000"/>
        </a:accent4>
        <a:accent5>
          <a:srgbClr val="F0D0AE"/>
        </a:accent5>
        <a:accent6>
          <a:srgbClr val="CD6919"/>
        </a:accent6>
        <a:hlink>
          <a:srgbClr val="CBB11A"/>
        </a:hlink>
        <a:folHlink>
          <a:srgbClr val="CB8D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1BBEB"/>
        </a:accent1>
        <a:accent2>
          <a:srgbClr val="E5A733"/>
        </a:accent2>
        <a:accent3>
          <a:srgbClr val="FFFFFF"/>
        </a:accent3>
        <a:accent4>
          <a:srgbClr val="000000"/>
        </a:accent4>
        <a:accent5>
          <a:srgbClr val="B7DAF3"/>
        </a:accent5>
        <a:accent6>
          <a:srgbClr val="CF972D"/>
        </a:accent6>
        <a:hlink>
          <a:srgbClr val="177DB4"/>
        </a:hlink>
        <a:folHlink>
          <a:srgbClr val="8A62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DB417"/>
        </a:accent1>
        <a:accent2>
          <a:srgbClr val="E5A733"/>
        </a:accent2>
        <a:accent3>
          <a:srgbClr val="FFFFFF"/>
        </a:accent3>
        <a:accent4>
          <a:srgbClr val="000000"/>
        </a:accent4>
        <a:accent5>
          <a:srgbClr val="CCD6AB"/>
        </a:accent5>
        <a:accent6>
          <a:srgbClr val="CF972D"/>
        </a:accent6>
        <a:hlink>
          <a:srgbClr val="1D59E2"/>
        </a:hlink>
        <a:folHlink>
          <a:srgbClr val="CB1A8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ind_3936_slide</Template>
  <TotalTime>11714</TotalTime>
  <Words>1123</Words>
  <Application>Microsoft Office PowerPoint</Application>
  <PresentationFormat>On-screen Show (4:3)</PresentationFormat>
  <Paragraphs>334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ind_3936_slide</vt:lpstr>
      <vt:lpstr>1_Default Design</vt:lpstr>
      <vt:lpstr>ind_0551_slide</vt:lpstr>
      <vt:lpstr> System Generation for  Time and Activity Management Product Lines</vt:lpstr>
      <vt:lpstr>Overview</vt:lpstr>
      <vt:lpstr>Modeling and Product Lines</vt:lpstr>
      <vt:lpstr>Product Line Derivation</vt:lpstr>
      <vt:lpstr>Technologies involved</vt:lpstr>
      <vt:lpstr>Case Studies</vt:lpstr>
      <vt:lpstr>Example – Klok - Screenshot</vt:lpstr>
      <vt:lpstr>Example – Klok</vt:lpstr>
      <vt:lpstr>Example – Klok – Umple code</vt:lpstr>
      <vt:lpstr>Example – VML4Umple</vt:lpstr>
      <vt:lpstr>Example – Klok – Invocation file</vt:lpstr>
      <vt:lpstr>Example – Klok – Original vs invoked</vt:lpstr>
      <vt:lpstr>Slide 13</vt:lpstr>
      <vt:lpstr>Slide 14</vt:lpstr>
      <vt:lpstr>Slide 15</vt:lpstr>
      <vt:lpstr>Methodology Analysis</vt:lpstr>
      <vt:lpstr>Future Work</vt:lpstr>
      <vt:lpstr>Contributions</vt:lpstr>
      <vt:lpstr>References</vt:lpstr>
      <vt:lpstr>References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Omar</dc:creator>
  <cp:lastModifiedBy>jlevin</cp:lastModifiedBy>
  <cp:revision>384</cp:revision>
  <dcterms:created xsi:type="dcterms:W3CDTF">2009-03-06T20:47:45Z</dcterms:created>
  <dcterms:modified xsi:type="dcterms:W3CDTF">2009-12-14T17:58:38Z</dcterms:modified>
</cp:coreProperties>
</file>